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emf" ContentType="image/x-emf"/>
  <Default Extension="web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1" r:id="rId3"/>
    <p:sldId id="262" r:id="rId4"/>
    <p:sldId id="270" r:id="rId5"/>
    <p:sldId id="294" r:id="rId6"/>
    <p:sldId id="272" r:id="rId7"/>
    <p:sldId id="301" r:id="rId8"/>
    <p:sldId id="302" r:id="rId9"/>
    <p:sldId id="290" r:id="rId10"/>
    <p:sldId id="284" r:id="rId11"/>
    <p:sldId id="279" r:id="rId12"/>
    <p:sldId id="266" r:id="rId13"/>
    <p:sldId id="281" r:id="rId14"/>
    <p:sldId id="280" r:id="rId15"/>
    <p:sldId id="286" r:id="rId16"/>
    <p:sldId id="300" r:id="rId17"/>
    <p:sldId id="298" r:id="rId18"/>
    <p:sldId id="296" r:id="rId19"/>
    <p:sldId id="303" r:id="rId20"/>
    <p:sldId id="297" r:id="rId21"/>
  </p:sldIdLst>
  <p:sldSz cx="9144000" cy="5143500" type="screen16x9"/>
  <p:notesSz cx="6858000" cy="9144000"/>
  <p:embeddedFontLst>
    <p:embeddedFont>
      <p:font typeface="Merriweather" panose="020B0604020202020204" charset="0"/>
      <p:regular r:id="rId24"/>
      <p:bold r:id="rId25"/>
      <p:italic r:id="rId26"/>
      <p:boldItalic r:id="rId27"/>
    </p:embeddedFont>
    <p:embeddedFont>
      <p:font typeface="Tw Cen MT" panose="020B0602020104020603" pitchFamily="34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16E"/>
    <a:srgbClr val="31394D"/>
    <a:srgbClr val="FFFFFF"/>
    <a:srgbClr val="CB5724"/>
    <a:srgbClr val="CB531E"/>
    <a:srgbClr val="002F4A"/>
    <a:srgbClr val="CD6E40"/>
    <a:srgbClr val="F03B36"/>
    <a:srgbClr val="FF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3B14A4-8983-4017-B569-6E530ABA708A}">
  <a:tblStyle styleId="{703B14A4-8983-4017-B569-6E530ABA70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3878" autoAdjust="0"/>
  </p:normalViewPr>
  <p:slideViewPr>
    <p:cSldViewPr snapToGrid="0">
      <p:cViewPr>
        <p:scale>
          <a:sx n="100" d="100"/>
          <a:sy n="100" d="100"/>
        </p:scale>
        <p:origin x="414" y="72"/>
      </p:cViewPr>
      <p:guideLst>
        <p:guide orient="horz" pos="162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88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7933F4-9EAD-4AC5-AC9E-2A4B9B301566}" type="doc">
      <dgm:prSet loTypeId="urn:microsoft.com/office/officeart/2005/8/layout/hProcess4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65033BAA-F6C6-40A4-A81D-7A92E0E1270A}">
      <dgm:prSet phldrT="[Text]" custT="1"/>
      <dgm:spPr/>
      <dgm:t>
        <a:bodyPr/>
        <a:lstStyle/>
        <a:p>
          <a:r>
            <a:rPr lang="en-IN" sz="2400" dirty="0">
              <a:latin typeface="Merriweather" panose="020B0604020202020204" charset="0"/>
            </a:rPr>
            <a:t>Future Scope</a:t>
          </a:r>
        </a:p>
      </dgm:t>
    </dgm:pt>
    <dgm:pt modelId="{F758B6FD-1850-4631-A28E-C1B4465E91A4}" type="parTrans" cxnId="{35E2F5EA-F089-4BF0-B5C7-ED8B66EEE4B7}">
      <dgm:prSet/>
      <dgm:spPr/>
      <dgm:t>
        <a:bodyPr/>
        <a:lstStyle/>
        <a:p>
          <a:endParaRPr lang="en-IN"/>
        </a:p>
      </dgm:t>
    </dgm:pt>
    <dgm:pt modelId="{770A3621-219B-477F-BD14-EB9FF2D9B5C8}" type="sibTrans" cxnId="{35E2F5EA-F089-4BF0-B5C7-ED8B66EEE4B7}">
      <dgm:prSet/>
      <dgm:spPr/>
      <dgm:t>
        <a:bodyPr/>
        <a:lstStyle/>
        <a:p>
          <a:endParaRPr lang="en-IN"/>
        </a:p>
      </dgm:t>
    </dgm:pt>
    <dgm:pt modelId="{2544C48D-5A08-4E22-A1D2-7D8586D92EFE}">
      <dgm:prSet phldrT="[Text]" custT="1"/>
      <dgm:spPr/>
      <dgm:t>
        <a:bodyPr/>
        <a:lstStyle/>
        <a:p>
          <a:r>
            <a:rPr lang="en-IN" sz="1800" dirty="0">
              <a:latin typeface="Merriweather" panose="020B0604020202020204" charset="0"/>
            </a:rPr>
            <a:t>Develop an algorithm to distribute the load in case a node(s) crashes.</a:t>
          </a:r>
        </a:p>
      </dgm:t>
    </dgm:pt>
    <dgm:pt modelId="{D6EDFDEE-50A1-4D1A-A404-2858A513BFCC}" type="parTrans" cxnId="{D8732E84-262A-468F-AF69-A4C0C6B9CD60}">
      <dgm:prSet/>
      <dgm:spPr/>
      <dgm:t>
        <a:bodyPr/>
        <a:lstStyle/>
        <a:p>
          <a:endParaRPr lang="en-IN"/>
        </a:p>
      </dgm:t>
    </dgm:pt>
    <dgm:pt modelId="{BB838962-B08C-4BC1-9954-D889854BE051}" type="sibTrans" cxnId="{D8732E84-262A-468F-AF69-A4C0C6B9CD60}">
      <dgm:prSet/>
      <dgm:spPr/>
      <dgm:t>
        <a:bodyPr/>
        <a:lstStyle/>
        <a:p>
          <a:endParaRPr lang="en-IN"/>
        </a:p>
      </dgm:t>
    </dgm:pt>
    <dgm:pt modelId="{3BA41B14-722D-4BE7-B584-4C05AE3B9CA6}">
      <dgm:prSet phldrT="[Text]" custT="1"/>
      <dgm:spPr/>
      <dgm:t>
        <a:bodyPr/>
        <a:lstStyle/>
        <a:p>
          <a:r>
            <a:rPr lang="en-IN" sz="1800" dirty="0">
              <a:latin typeface="Merriweather" panose="020B0604020202020204" charset="0"/>
            </a:rPr>
            <a:t>Support of simultaneous multiple file downloads.</a:t>
          </a:r>
        </a:p>
      </dgm:t>
    </dgm:pt>
    <dgm:pt modelId="{84E6C2F2-6574-45FA-A9AD-D01D3995C32D}" type="parTrans" cxnId="{CEC4C933-0596-4EB1-BC2A-3272D153F382}">
      <dgm:prSet/>
      <dgm:spPr/>
      <dgm:t>
        <a:bodyPr/>
        <a:lstStyle/>
        <a:p>
          <a:endParaRPr lang="en-IN"/>
        </a:p>
      </dgm:t>
    </dgm:pt>
    <dgm:pt modelId="{0DE31ECE-D62C-4552-9445-1822AC073405}" type="sibTrans" cxnId="{CEC4C933-0596-4EB1-BC2A-3272D153F382}">
      <dgm:prSet/>
      <dgm:spPr/>
      <dgm:t>
        <a:bodyPr/>
        <a:lstStyle/>
        <a:p>
          <a:endParaRPr lang="en-IN"/>
        </a:p>
      </dgm:t>
    </dgm:pt>
    <dgm:pt modelId="{49841EC0-24E2-4D1E-94D7-494E1F6CAFCE}">
      <dgm:prSet phldrT="[Text]"/>
      <dgm:spPr/>
      <dgm:t>
        <a:bodyPr/>
        <a:lstStyle/>
        <a:p>
          <a:endParaRPr lang="en-IN" sz="2200" dirty="0">
            <a:latin typeface="Merriweather" panose="020B0604020202020204" charset="0"/>
          </a:endParaRPr>
        </a:p>
      </dgm:t>
    </dgm:pt>
    <dgm:pt modelId="{8CDEBB7E-618C-4C40-98B1-E90377AFAD49}" type="parTrans" cxnId="{4273C0A3-DEC4-492C-B1DB-0DDED366F2D5}">
      <dgm:prSet/>
      <dgm:spPr/>
      <dgm:t>
        <a:bodyPr/>
        <a:lstStyle/>
        <a:p>
          <a:endParaRPr lang="en-IN"/>
        </a:p>
      </dgm:t>
    </dgm:pt>
    <dgm:pt modelId="{F5C08729-A767-4FC5-B8E2-DE9D0D7DAE27}" type="sibTrans" cxnId="{4273C0A3-DEC4-492C-B1DB-0DDED366F2D5}">
      <dgm:prSet/>
      <dgm:spPr/>
      <dgm:t>
        <a:bodyPr/>
        <a:lstStyle/>
        <a:p>
          <a:endParaRPr lang="en-IN"/>
        </a:p>
      </dgm:t>
    </dgm:pt>
    <dgm:pt modelId="{E02AEE46-D60B-4496-A89D-C4BE92D1E4FF}">
      <dgm:prSet phldrT="[Text]" custT="1"/>
      <dgm:spPr/>
      <dgm:t>
        <a:bodyPr/>
        <a:lstStyle/>
        <a:p>
          <a:r>
            <a:rPr lang="en-IN" sz="1800" dirty="0">
              <a:latin typeface="Merriweather" panose="020B0604020202020204" charset="0"/>
            </a:rPr>
            <a:t>Enhancement of User Interface and User Experience.</a:t>
          </a:r>
        </a:p>
      </dgm:t>
    </dgm:pt>
    <dgm:pt modelId="{CE89EDA6-569F-435D-95E2-089493A7345E}" type="parTrans" cxnId="{35574339-5D94-46A8-B70A-577A136EE184}">
      <dgm:prSet/>
      <dgm:spPr/>
      <dgm:t>
        <a:bodyPr/>
        <a:lstStyle/>
        <a:p>
          <a:endParaRPr lang="en-IN"/>
        </a:p>
      </dgm:t>
    </dgm:pt>
    <dgm:pt modelId="{C217B0C5-E51D-445C-B9EB-DFA3ECDE0CA7}" type="sibTrans" cxnId="{35574339-5D94-46A8-B70A-577A136EE184}">
      <dgm:prSet/>
      <dgm:spPr/>
      <dgm:t>
        <a:bodyPr/>
        <a:lstStyle/>
        <a:p>
          <a:endParaRPr lang="en-IN"/>
        </a:p>
      </dgm:t>
    </dgm:pt>
    <dgm:pt modelId="{D6F40DCE-9909-4E10-84B2-E55564AEEC35}">
      <dgm:prSet phldrT="[Text]" custT="1"/>
      <dgm:spPr/>
      <dgm:t>
        <a:bodyPr/>
        <a:lstStyle/>
        <a:p>
          <a:r>
            <a:rPr lang="en-IN" sz="1800" dirty="0">
              <a:latin typeface="Merriweather" panose="020B0604020202020204" charset="0"/>
            </a:rPr>
            <a:t>Creation of Custom Protocol to enhance sharing speed.</a:t>
          </a:r>
        </a:p>
      </dgm:t>
    </dgm:pt>
    <dgm:pt modelId="{9443AE8F-7B84-42CD-8249-E551CD33F4BA}" type="parTrans" cxnId="{05006D74-4DC2-4F64-9E2E-81FBA7F65B9E}">
      <dgm:prSet/>
      <dgm:spPr/>
      <dgm:t>
        <a:bodyPr/>
        <a:lstStyle/>
        <a:p>
          <a:endParaRPr lang="en-IN"/>
        </a:p>
      </dgm:t>
    </dgm:pt>
    <dgm:pt modelId="{4F638537-CF84-4934-89F5-8AEB328882D7}" type="sibTrans" cxnId="{05006D74-4DC2-4F64-9E2E-81FBA7F65B9E}">
      <dgm:prSet/>
      <dgm:spPr/>
      <dgm:t>
        <a:bodyPr/>
        <a:lstStyle/>
        <a:p>
          <a:endParaRPr lang="en-IN"/>
        </a:p>
      </dgm:t>
    </dgm:pt>
    <dgm:pt modelId="{161622E4-7745-4A24-AA5F-727FD5788E43}">
      <dgm:prSet phldrT="[Text]" custT="1"/>
      <dgm:spPr/>
      <dgm:t>
        <a:bodyPr/>
        <a:lstStyle/>
        <a:p>
          <a:endParaRPr lang="en-IN" sz="1800" dirty="0">
            <a:latin typeface="Merriweather" panose="020B0604020202020204" charset="0"/>
          </a:endParaRPr>
        </a:p>
      </dgm:t>
    </dgm:pt>
    <dgm:pt modelId="{AECB7F11-3605-462A-8026-55E458F74CC4}" type="parTrans" cxnId="{3DA67471-ADFB-4E8A-A79F-9AB2D5659335}">
      <dgm:prSet/>
      <dgm:spPr/>
      <dgm:t>
        <a:bodyPr/>
        <a:lstStyle/>
        <a:p>
          <a:endParaRPr lang="en-IN"/>
        </a:p>
      </dgm:t>
    </dgm:pt>
    <dgm:pt modelId="{95D92F77-A0F2-4F1B-87E8-DAF14CFCB3DF}" type="sibTrans" cxnId="{3DA67471-ADFB-4E8A-A79F-9AB2D5659335}">
      <dgm:prSet/>
      <dgm:spPr/>
      <dgm:t>
        <a:bodyPr/>
        <a:lstStyle/>
        <a:p>
          <a:endParaRPr lang="en-IN"/>
        </a:p>
      </dgm:t>
    </dgm:pt>
    <dgm:pt modelId="{459111DB-10B7-45F4-95EF-99E79A388B5C}">
      <dgm:prSet phldrT="[Text]" custT="1"/>
      <dgm:spPr/>
      <dgm:t>
        <a:bodyPr/>
        <a:lstStyle/>
        <a:p>
          <a:r>
            <a:rPr lang="en-IN" sz="1800" dirty="0">
              <a:latin typeface="Merriweather" panose="020B0604020202020204" charset="0"/>
            </a:rPr>
            <a:t>Detect poor performing systems.</a:t>
          </a:r>
        </a:p>
      </dgm:t>
    </dgm:pt>
    <dgm:pt modelId="{D0957D03-FA3A-434B-83DD-1F8A896DD51C}" type="parTrans" cxnId="{C00F5CD8-7440-4C0F-9345-F38759CAAA17}">
      <dgm:prSet/>
      <dgm:spPr/>
      <dgm:t>
        <a:bodyPr/>
        <a:lstStyle/>
        <a:p>
          <a:endParaRPr lang="en-IN"/>
        </a:p>
      </dgm:t>
    </dgm:pt>
    <dgm:pt modelId="{755808BA-6A86-4F98-9295-C8C1DE7B488D}" type="sibTrans" cxnId="{C00F5CD8-7440-4C0F-9345-F38759CAAA17}">
      <dgm:prSet/>
      <dgm:spPr/>
      <dgm:t>
        <a:bodyPr/>
        <a:lstStyle/>
        <a:p>
          <a:endParaRPr lang="en-IN"/>
        </a:p>
      </dgm:t>
    </dgm:pt>
    <dgm:pt modelId="{86E36243-F3D1-43F6-A62A-E0C85F91C464}" type="pres">
      <dgm:prSet presAssocID="{657933F4-9EAD-4AC5-AC9E-2A4B9B301566}" presName="Name0" presStyleCnt="0">
        <dgm:presLayoutVars>
          <dgm:dir/>
          <dgm:animLvl val="lvl"/>
          <dgm:resizeHandles val="exact"/>
        </dgm:presLayoutVars>
      </dgm:prSet>
      <dgm:spPr/>
    </dgm:pt>
    <dgm:pt modelId="{4814D26E-2102-40A3-AF4B-2430FBAE0CB3}" type="pres">
      <dgm:prSet presAssocID="{657933F4-9EAD-4AC5-AC9E-2A4B9B301566}" presName="tSp" presStyleCnt="0"/>
      <dgm:spPr/>
    </dgm:pt>
    <dgm:pt modelId="{D2A89E4B-5856-4A91-A884-6DFA97BCDA5B}" type="pres">
      <dgm:prSet presAssocID="{657933F4-9EAD-4AC5-AC9E-2A4B9B301566}" presName="bSp" presStyleCnt="0"/>
      <dgm:spPr/>
    </dgm:pt>
    <dgm:pt modelId="{DDB10CAE-D93E-4F37-915F-C0244245E19D}" type="pres">
      <dgm:prSet presAssocID="{657933F4-9EAD-4AC5-AC9E-2A4B9B301566}" presName="process" presStyleCnt="0"/>
      <dgm:spPr/>
    </dgm:pt>
    <dgm:pt modelId="{E529A5CA-B9B8-4EC8-8994-5E513ACB7EB0}" type="pres">
      <dgm:prSet presAssocID="{65033BAA-F6C6-40A4-A81D-7A92E0E1270A}" presName="composite1" presStyleCnt="0"/>
      <dgm:spPr/>
    </dgm:pt>
    <dgm:pt modelId="{B4BE8E7A-C909-4B55-9853-97B4541342D9}" type="pres">
      <dgm:prSet presAssocID="{65033BAA-F6C6-40A4-A81D-7A92E0E1270A}" presName="dummyNode1" presStyleLbl="node1" presStyleIdx="0" presStyleCnt="1"/>
      <dgm:spPr/>
    </dgm:pt>
    <dgm:pt modelId="{D91E547A-B67B-431B-A73C-79DAE82EB23C}" type="pres">
      <dgm:prSet presAssocID="{65033BAA-F6C6-40A4-A81D-7A92E0E1270A}" presName="childNode1" presStyleLbl="bgAcc1" presStyleIdx="0" presStyleCnt="1" custScaleX="211241" custScaleY="168053" custLinFactNeighborX="6805" custLinFactNeighborY="8610">
        <dgm:presLayoutVars>
          <dgm:bulletEnabled val="1"/>
        </dgm:presLayoutVars>
      </dgm:prSet>
      <dgm:spPr/>
    </dgm:pt>
    <dgm:pt modelId="{64298764-5E89-4478-B04E-6978EF7880B4}" type="pres">
      <dgm:prSet presAssocID="{65033BAA-F6C6-40A4-A81D-7A92E0E1270A}" presName="childNode1tx" presStyleLbl="bgAcc1" presStyleIdx="0" presStyleCnt="1">
        <dgm:presLayoutVars>
          <dgm:bulletEnabled val="1"/>
        </dgm:presLayoutVars>
      </dgm:prSet>
      <dgm:spPr/>
    </dgm:pt>
    <dgm:pt modelId="{9A8C4412-DFB3-47A0-A8BE-100354A61DD3}" type="pres">
      <dgm:prSet presAssocID="{65033BAA-F6C6-40A4-A81D-7A92E0E1270A}" presName="parentNode1" presStyleLbl="node1" presStyleIdx="0" presStyleCnt="1" custLinFactX="-33147" custLinFactY="-106362" custLinFactNeighborX="-100000" custLinFactNeighborY="-200000">
        <dgm:presLayoutVars>
          <dgm:chMax val="1"/>
          <dgm:bulletEnabled val="1"/>
        </dgm:presLayoutVars>
      </dgm:prSet>
      <dgm:spPr/>
    </dgm:pt>
    <dgm:pt modelId="{3850BAEA-9CAD-481B-8769-C15B1F7592BB}" type="pres">
      <dgm:prSet presAssocID="{65033BAA-F6C6-40A4-A81D-7A92E0E1270A}" presName="connSite1" presStyleCnt="0"/>
      <dgm:spPr/>
    </dgm:pt>
  </dgm:ptLst>
  <dgm:cxnLst>
    <dgm:cxn modelId="{2C615B06-39BF-42AB-8C08-BB28CF79DDB5}" type="presOf" srcId="{E02AEE46-D60B-4496-A89D-C4BE92D1E4FF}" destId="{D91E547A-B67B-431B-A73C-79DAE82EB23C}" srcOrd="0" destOrd="3" presId="urn:microsoft.com/office/officeart/2005/8/layout/hProcess4"/>
    <dgm:cxn modelId="{6B229609-21EA-431A-8F52-53067A63F980}" type="presOf" srcId="{657933F4-9EAD-4AC5-AC9E-2A4B9B301566}" destId="{86E36243-F3D1-43F6-A62A-E0C85F91C464}" srcOrd="0" destOrd="0" presId="urn:microsoft.com/office/officeart/2005/8/layout/hProcess4"/>
    <dgm:cxn modelId="{5637B70F-06A5-4694-80C2-D8550E9C3061}" type="presOf" srcId="{2544C48D-5A08-4E22-A1D2-7D8586D92EFE}" destId="{64298764-5E89-4478-B04E-6978EF7880B4}" srcOrd="1" destOrd="1" presId="urn:microsoft.com/office/officeart/2005/8/layout/hProcess4"/>
    <dgm:cxn modelId="{490B0422-9387-45F2-BFF6-8FED12BC991C}" type="presOf" srcId="{65033BAA-F6C6-40A4-A81D-7A92E0E1270A}" destId="{9A8C4412-DFB3-47A0-A8BE-100354A61DD3}" srcOrd="0" destOrd="0" presId="urn:microsoft.com/office/officeart/2005/8/layout/hProcess4"/>
    <dgm:cxn modelId="{A2735A22-B483-4DD0-BF81-D0F6FA5A9AFD}" type="presOf" srcId="{459111DB-10B7-45F4-95EF-99E79A388B5C}" destId="{64298764-5E89-4478-B04E-6978EF7880B4}" srcOrd="1" destOrd="5" presId="urn:microsoft.com/office/officeart/2005/8/layout/hProcess4"/>
    <dgm:cxn modelId="{CEC4C933-0596-4EB1-BC2A-3272D153F382}" srcId="{65033BAA-F6C6-40A4-A81D-7A92E0E1270A}" destId="{3BA41B14-722D-4BE7-B584-4C05AE3B9CA6}" srcOrd="2" destOrd="0" parTransId="{84E6C2F2-6574-45FA-A9AD-D01D3995C32D}" sibTransId="{0DE31ECE-D62C-4552-9445-1822AC073405}"/>
    <dgm:cxn modelId="{35574339-5D94-46A8-B70A-577A136EE184}" srcId="{65033BAA-F6C6-40A4-A81D-7A92E0E1270A}" destId="{E02AEE46-D60B-4496-A89D-C4BE92D1E4FF}" srcOrd="3" destOrd="0" parTransId="{CE89EDA6-569F-435D-95E2-089493A7345E}" sibTransId="{C217B0C5-E51D-445C-B9EB-DFA3ECDE0CA7}"/>
    <dgm:cxn modelId="{5947683A-EFFE-4821-8D38-2F72C76DD955}" type="presOf" srcId="{161622E4-7745-4A24-AA5F-727FD5788E43}" destId="{64298764-5E89-4478-B04E-6978EF7880B4}" srcOrd="1" destOrd="6" presId="urn:microsoft.com/office/officeart/2005/8/layout/hProcess4"/>
    <dgm:cxn modelId="{3DA67471-ADFB-4E8A-A79F-9AB2D5659335}" srcId="{65033BAA-F6C6-40A4-A81D-7A92E0E1270A}" destId="{161622E4-7745-4A24-AA5F-727FD5788E43}" srcOrd="6" destOrd="0" parTransId="{AECB7F11-3605-462A-8026-55E458F74CC4}" sibTransId="{95D92F77-A0F2-4F1B-87E8-DAF14CFCB3DF}"/>
    <dgm:cxn modelId="{05006D74-4DC2-4F64-9E2E-81FBA7F65B9E}" srcId="{65033BAA-F6C6-40A4-A81D-7A92E0E1270A}" destId="{D6F40DCE-9909-4E10-84B2-E55564AEEC35}" srcOrd="4" destOrd="0" parTransId="{9443AE8F-7B84-42CD-8249-E551CD33F4BA}" sibTransId="{4F638537-CF84-4934-89F5-8AEB328882D7}"/>
    <dgm:cxn modelId="{47070D7A-D340-4A32-9052-FD3181FA9DE5}" type="presOf" srcId="{3BA41B14-722D-4BE7-B584-4C05AE3B9CA6}" destId="{64298764-5E89-4478-B04E-6978EF7880B4}" srcOrd="1" destOrd="2" presId="urn:microsoft.com/office/officeart/2005/8/layout/hProcess4"/>
    <dgm:cxn modelId="{4A3E3E7F-AC38-4A2B-9946-41FC6271ACB5}" type="presOf" srcId="{49841EC0-24E2-4D1E-94D7-494E1F6CAFCE}" destId="{64298764-5E89-4478-B04E-6978EF7880B4}" srcOrd="1" destOrd="0" presId="urn:microsoft.com/office/officeart/2005/8/layout/hProcess4"/>
    <dgm:cxn modelId="{D8732E84-262A-468F-AF69-A4C0C6B9CD60}" srcId="{65033BAA-F6C6-40A4-A81D-7A92E0E1270A}" destId="{2544C48D-5A08-4E22-A1D2-7D8586D92EFE}" srcOrd="1" destOrd="0" parTransId="{D6EDFDEE-50A1-4D1A-A404-2858A513BFCC}" sibTransId="{BB838962-B08C-4BC1-9954-D889854BE051}"/>
    <dgm:cxn modelId="{2A586B8E-75EE-4468-B06E-CD7807DEC0F7}" type="presOf" srcId="{49841EC0-24E2-4D1E-94D7-494E1F6CAFCE}" destId="{D91E547A-B67B-431B-A73C-79DAE82EB23C}" srcOrd="0" destOrd="0" presId="urn:microsoft.com/office/officeart/2005/8/layout/hProcess4"/>
    <dgm:cxn modelId="{D89FFD95-658C-4468-8AD0-256873CBFF5B}" type="presOf" srcId="{459111DB-10B7-45F4-95EF-99E79A388B5C}" destId="{D91E547A-B67B-431B-A73C-79DAE82EB23C}" srcOrd="0" destOrd="5" presId="urn:microsoft.com/office/officeart/2005/8/layout/hProcess4"/>
    <dgm:cxn modelId="{E5A01597-26E9-4E4D-A118-F1BA8088CF7B}" type="presOf" srcId="{161622E4-7745-4A24-AA5F-727FD5788E43}" destId="{D91E547A-B67B-431B-A73C-79DAE82EB23C}" srcOrd="0" destOrd="6" presId="urn:microsoft.com/office/officeart/2005/8/layout/hProcess4"/>
    <dgm:cxn modelId="{4273C0A3-DEC4-492C-B1DB-0DDED366F2D5}" srcId="{65033BAA-F6C6-40A4-A81D-7A92E0E1270A}" destId="{49841EC0-24E2-4D1E-94D7-494E1F6CAFCE}" srcOrd="0" destOrd="0" parTransId="{8CDEBB7E-618C-4C40-98B1-E90377AFAD49}" sibTransId="{F5C08729-A767-4FC5-B8E2-DE9D0D7DAE27}"/>
    <dgm:cxn modelId="{F2761BC0-E82D-4B22-B78D-17D1A2C9C87A}" type="presOf" srcId="{3BA41B14-722D-4BE7-B584-4C05AE3B9CA6}" destId="{D91E547A-B67B-431B-A73C-79DAE82EB23C}" srcOrd="0" destOrd="2" presId="urn:microsoft.com/office/officeart/2005/8/layout/hProcess4"/>
    <dgm:cxn modelId="{9A609BC8-D9B7-401B-B10B-5895102F8494}" type="presOf" srcId="{D6F40DCE-9909-4E10-84B2-E55564AEEC35}" destId="{D91E547A-B67B-431B-A73C-79DAE82EB23C}" srcOrd="0" destOrd="4" presId="urn:microsoft.com/office/officeart/2005/8/layout/hProcess4"/>
    <dgm:cxn modelId="{C00F5CD8-7440-4C0F-9345-F38759CAAA17}" srcId="{65033BAA-F6C6-40A4-A81D-7A92E0E1270A}" destId="{459111DB-10B7-45F4-95EF-99E79A388B5C}" srcOrd="5" destOrd="0" parTransId="{D0957D03-FA3A-434B-83DD-1F8A896DD51C}" sibTransId="{755808BA-6A86-4F98-9295-C8C1DE7B488D}"/>
    <dgm:cxn modelId="{3CDA4CD9-2A3B-4F3B-B7A7-2CCD2BD09E9C}" type="presOf" srcId="{2544C48D-5A08-4E22-A1D2-7D8586D92EFE}" destId="{D91E547A-B67B-431B-A73C-79DAE82EB23C}" srcOrd="0" destOrd="1" presId="urn:microsoft.com/office/officeart/2005/8/layout/hProcess4"/>
    <dgm:cxn modelId="{891048E3-1554-4AB5-9DFD-FE3A2001204E}" type="presOf" srcId="{E02AEE46-D60B-4496-A89D-C4BE92D1E4FF}" destId="{64298764-5E89-4478-B04E-6978EF7880B4}" srcOrd="1" destOrd="3" presId="urn:microsoft.com/office/officeart/2005/8/layout/hProcess4"/>
    <dgm:cxn modelId="{C3A452E9-24B3-43B2-9055-7166A182C10C}" type="presOf" srcId="{D6F40DCE-9909-4E10-84B2-E55564AEEC35}" destId="{64298764-5E89-4478-B04E-6978EF7880B4}" srcOrd="1" destOrd="4" presId="urn:microsoft.com/office/officeart/2005/8/layout/hProcess4"/>
    <dgm:cxn modelId="{35E2F5EA-F089-4BF0-B5C7-ED8B66EEE4B7}" srcId="{657933F4-9EAD-4AC5-AC9E-2A4B9B301566}" destId="{65033BAA-F6C6-40A4-A81D-7A92E0E1270A}" srcOrd="0" destOrd="0" parTransId="{F758B6FD-1850-4631-A28E-C1B4465E91A4}" sibTransId="{770A3621-219B-477F-BD14-EB9FF2D9B5C8}"/>
    <dgm:cxn modelId="{A51AAC6C-9F48-456B-9A87-3CFA3713E6A7}" type="presParOf" srcId="{86E36243-F3D1-43F6-A62A-E0C85F91C464}" destId="{4814D26E-2102-40A3-AF4B-2430FBAE0CB3}" srcOrd="0" destOrd="0" presId="urn:microsoft.com/office/officeart/2005/8/layout/hProcess4"/>
    <dgm:cxn modelId="{B48B9E50-A4CA-4624-8842-8294007CD4E6}" type="presParOf" srcId="{86E36243-F3D1-43F6-A62A-E0C85F91C464}" destId="{D2A89E4B-5856-4A91-A884-6DFA97BCDA5B}" srcOrd="1" destOrd="0" presId="urn:microsoft.com/office/officeart/2005/8/layout/hProcess4"/>
    <dgm:cxn modelId="{21EEA29F-9203-48A2-9A8F-147F9628BDFE}" type="presParOf" srcId="{86E36243-F3D1-43F6-A62A-E0C85F91C464}" destId="{DDB10CAE-D93E-4F37-915F-C0244245E19D}" srcOrd="2" destOrd="0" presId="urn:microsoft.com/office/officeart/2005/8/layout/hProcess4"/>
    <dgm:cxn modelId="{783199CC-42FD-4E1F-8CE0-45300E0EE473}" type="presParOf" srcId="{DDB10CAE-D93E-4F37-915F-C0244245E19D}" destId="{E529A5CA-B9B8-4EC8-8994-5E513ACB7EB0}" srcOrd="0" destOrd="0" presId="urn:microsoft.com/office/officeart/2005/8/layout/hProcess4"/>
    <dgm:cxn modelId="{23521469-14E0-4657-B789-28EBD63B7F6B}" type="presParOf" srcId="{E529A5CA-B9B8-4EC8-8994-5E513ACB7EB0}" destId="{B4BE8E7A-C909-4B55-9853-97B4541342D9}" srcOrd="0" destOrd="0" presId="urn:microsoft.com/office/officeart/2005/8/layout/hProcess4"/>
    <dgm:cxn modelId="{9A185C9E-C30B-4C52-A3F5-2D47512D3215}" type="presParOf" srcId="{E529A5CA-B9B8-4EC8-8994-5E513ACB7EB0}" destId="{D91E547A-B67B-431B-A73C-79DAE82EB23C}" srcOrd="1" destOrd="0" presId="urn:microsoft.com/office/officeart/2005/8/layout/hProcess4"/>
    <dgm:cxn modelId="{092CD49D-1E5B-4653-BDD7-190ED97B02C5}" type="presParOf" srcId="{E529A5CA-B9B8-4EC8-8994-5E513ACB7EB0}" destId="{64298764-5E89-4478-B04E-6978EF7880B4}" srcOrd="2" destOrd="0" presId="urn:microsoft.com/office/officeart/2005/8/layout/hProcess4"/>
    <dgm:cxn modelId="{B16575F5-47B0-4B89-9CBD-0AFE6BCFB2F2}" type="presParOf" srcId="{E529A5CA-B9B8-4EC8-8994-5E513ACB7EB0}" destId="{9A8C4412-DFB3-47A0-A8BE-100354A61DD3}" srcOrd="3" destOrd="0" presId="urn:microsoft.com/office/officeart/2005/8/layout/hProcess4"/>
    <dgm:cxn modelId="{1AF633E2-D519-456A-AD1F-504021A4409B}" type="presParOf" srcId="{E529A5CA-B9B8-4EC8-8994-5E513ACB7EB0}" destId="{3850BAEA-9CAD-481B-8769-C15B1F7592BB}" srcOrd="4" destOrd="0" presId="urn:microsoft.com/office/officeart/2005/8/layout/hProcess4"/>
  </dgm:cxnLst>
  <dgm:bg/>
  <dgm:whole>
    <a:ln w="28575"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E547A-B67B-431B-A73C-79DAE82EB23C}">
      <dsp:nvSpPr>
        <dsp:cNvPr id="0" name=""/>
        <dsp:cNvSpPr/>
      </dsp:nvSpPr>
      <dsp:spPr>
        <a:xfrm>
          <a:off x="1226240" y="568914"/>
          <a:ext cx="5472714" cy="35909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200" kern="1200" dirty="0">
            <a:latin typeface="Merriweather" panose="020B0604020202020204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Merriweather" panose="020B0604020202020204" charset="0"/>
            </a:rPr>
            <a:t>Develop an algorithm to distribute the load in case a node(s) crashes.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Merriweather" panose="020B0604020202020204" charset="0"/>
            </a:rPr>
            <a:t>Support of simultaneous multiple file downloads.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Merriweather" panose="020B0604020202020204" charset="0"/>
            </a:rPr>
            <a:t>Enhancement of User Interface and User Experience.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Merriweather" panose="020B0604020202020204" charset="0"/>
            </a:rPr>
            <a:t>Creation of Custom Protocol to enhance sharing speed.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latin typeface="Merriweather" panose="020B0604020202020204" charset="0"/>
            </a:rPr>
            <a:t>Detect poor performing systems.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>
            <a:latin typeface="Merriweather" panose="020B0604020202020204" charset="0"/>
          </a:endParaRPr>
        </a:p>
      </dsp:txBody>
      <dsp:txXfrm>
        <a:off x="1308879" y="651553"/>
        <a:ext cx="5307436" cy="2656217"/>
      </dsp:txXfrm>
    </dsp:sp>
    <dsp:sp modelId="{9A8C4412-DFB3-47A0-A8BE-100354A61DD3}">
      <dsp:nvSpPr>
        <dsp:cNvPr id="0" name=""/>
        <dsp:cNvSpPr/>
      </dsp:nvSpPr>
      <dsp:spPr>
        <a:xfrm>
          <a:off x="425" y="0"/>
          <a:ext cx="2302884" cy="91578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latin typeface="Merriweather" panose="020B0604020202020204" charset="0"/>
            </a:rPr>
            <a:t>Future Scope</a:t>
          </a:r>
        </a:p>
      </dsp:txBody>
      <dsp:txXfrm>
        <a:off x="27247" y="26822"/>
        <a:ext cx="2249240" cy="862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B2B9408-3D15-4A0C-9E1E-12369E1C43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536CB1-6538-49F8-BE05-112A0281CE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352A22-0A17-4971-AF5D-7452A46C8C66}" type="datetimeFigureOut">
              <a:rPr lang="en-IN" smtClean="0"/>
              <a:t>15-06-2020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318041-C476-47A4-81CF-A858C320AB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F9F249-33EA-4263-BC36-CDF3E77D8E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2B260-9724-4855-8D85-5FC152836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6960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e9090756a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e9090756a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9090756a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9090756a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143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Peers: System who hasn’t completed the download. Seed: Who Completed the download.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Decentralized peer-to-peer protocol : Instead of requesting file from a central server, it request it from other Peers in the swarm.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How will then know which peer to connect with? Here comes tracker.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tracker is a special server that keeps track of the connected computers.</a:t>
            </a: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Downloading and Seeding  works on a chunk level, instead of full file. So based on the seeding latency of chunks it will req the chunks from other peers.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23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933c8c4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933c8c4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933c8c4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933c8c4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9116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933c8c4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933c8c4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743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D2D1DA-F446-46C2-915D-9E8F2F2D3DF2}"/>
              </a:ext>
            </a:extLst>
          </p:cNvPr>
          <p:cNvSpPr txBox="1"/>
          <p:nvPr userDrawn="1"/>
        </p:nvSpPr>
        <p:spPr>
          <a:xfrm>
            <a:off x="8060636" y="39031"/>
            <a:ext cx="1083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dirty="0"/>
              <a:t>GRP 9-Split Load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39977-B366-438A-AACC-F59625DBB274}"/>
              </a:ext>
            </a:extLst>
          </p:cNvPr>
          <p:cNvSpPr txBox="1"/>
          <p:nvPr userDrawn="1"/>
        </p:nvSpPr>
        <p:spPr>
          <a:xfrm>
            <a:off x="8060636" y="39031"/>
            <a:ext cx="1083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dirty="0"/>
              <a:t>GRP 9-Split Load</a:t>
            </a:r>
          </a:p>
        </p:txBody>
      </p:sp>
    </p:spTree>
    <p:extLst>
      <p:ext uri="{BB962C8B-B14F-4D97-AF65-F5344CB8AC3E}">
        <p14:creationId xmlns:p14="http://schemas.microsoft.com/office/powerpoint/2010/main" val="3933051261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E40A48-3E19-4933-8C41-07C55B295C67}"/>
              </a:ext>
            </a:extLst>
          </p:cNvPr>
          <p:cNvSpPr txBox="1"/>
          <p:nvPr userDrawn="1"/>
        </p:nvSpPr>
        <p:spPr>
          <a:xfrm>
            <a:off x="8060636" y="39031"/>
            <a:ext cx="1083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dirty="0">
                <a:solidFill>
                  <a:schemeClr val="bg1"/>
                </a:solidFill>
              </a:rPr>
              <a:t>GRP 9-Split Load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273E0-DFBA-46FE-8061-ACAFB98D4590}"/>
              </a:ext>
            </a:extLst>
          </p:cNvPr>
          <p:cNvSpPr txBox="1"/>
          <p:nvPr userDrawn="1"/>
        </p:nvSpPr>
        <p:spPr>
          <a:xfrm>
            <a:off x="8060636" y="39031"/>
            <a:ext cx="1083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dirty="0"/>
              <a:t>GRP 9-Split Load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E46BB-3FCF-4883-9275-EF2406899C37}"/>
              </a:ext>
            </a:extLst>
          </p:cNvPr>
          <p:cNvSpPr txBox="1"/>
          <p:nvPr userDrawn="1"/>
        </p:nvSpPr>
        <p:spPr>
          <a:xfrm>
            <a:off x="8060636" y="39031"/>
            <a:ext cx="1083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dirty="0"/>
              <a:t>GRP 9-Split Load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374158-A196-4E35-AF7C-E6F05E7A25A2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E0E98-2E8E-4F41-84FB-788FCDDF472E}"/>
              </a:ext>
            </a:extLst>
          </p:cNvPr>
          <p:cNvSpPr txBox="1"/>
          <p:nvPr userDrawn="1"/>
        </p:nvSpPr>
        <p:spPr>
          <a:xfrm>
            <a:off x="8060636" y="39031"/>
            <a:ext cx="1083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dirty="0"/>
              <a:t>GRP 9-Split Load</a:t>
            </a:r>
          </a:p>
        </p:txBody>
      </p:sp>
    </p:spTree>
    <p:extLst>
      <p:ext uri="{BB962C8B-B14F-4D97-AF65-F5344CB8AC3E}">
        <p14:creationId xmlns:p14="http://schemas.microsoft.com/office/powerpoint/2010/main" val="941719334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A9C15-D50C-41C5-BA7D-8C9D41CA209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2AE422-C9D5-426E-8439-7B3425022D0E}"/>
              </a:ext>
            </a:extLst>
          </p:cNvPr>
          <p:cNvSpPr/>
          <p:nvPr userDrawn="1"/>
        </p:nvSpPr>
        <p:spPr>
          <a:xfrm>
            <a:off x="-2" y="-7287"/>
            <a:ext cx="6372447" cy="5143500"/>
          </a:xfrm>
          <a:prstGeom prst="rect">
            <a:avLst/>
          </a:prstGeom>
          <a:solidFill>
            <a:srgbClr val="31394D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4646A-B196-4895-B3D1-05DF31436A8C}"/>
              </a:ext>
            </a:extLst>
          </p:cNvPr>
          <p:cNvSpPr txBox="1"/>
          <p:nvPr userDrawn="1"/>
        </p:nvSpPr>
        <p:spPr>
          <a:xfrm>
            <a:off x="8060636" y="39031"/>
            <a:ext cx="1083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dirty="0"/>
              <a:t>GRP 9-Split Load</a:t>
            </a:r>
          </a:p>
        </p:txBody>
      </p:sp>
    </p:spTree>
    <p:extLst>
      <p:ext uri="{BB962C8B-B14F-4D97-AF65-F5344CB8AC3E}">
        <p14:creationId xmlns:p14="http://schemas.microsoft.com/office/powerpoint/2010/main" val="2354053385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E71A48-EE72-4041-BECA-0DDE1855D2CA}"/>
              </a:ext>
            </a:extLst>
          </p:cNvPr>
          <p:cNvSpPr txBox="1"/>
          <p:nvPr userDrawn="1"/>
        </p:nvSpPr>
        <p:spPr>
          <a:xfrm>
            <a:off x="8060636" y="39031"/>
            <a:ext cx="1083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dirty="0">
                <a:solidFill>
                  <a:schemeClr val="bg1"/>
                </a:solidFill>
              </a:rPr>
              <a:t>GRP 9-Split Load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1;p18">
            <a:extLst>
              <a:ext uri="{FF2B5EF4-FFF2-40B4-BE49-F238E27FC236}">
                <a16:creationId xmlns:a16="http://schemas.microsoft.com/office/drawing/2014/main" id="{F33C4F0A-830A-4459-87B1-8AB5195FB4DA}"/>
              </a:ext>
            </a:extLst>
          </p:cNvPr>
          <p:cNvSpPr/>
          <p:nvPr userDrawn="1"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4651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A0ABB-E070-46E7-8A28-E008829B4AA8}"/>
              </a:ext>
            </a:extLst>
          </p:cNvPr>
          <p:cNvSpPr txBox="1"/>
          <p:nvPr userDrawn="1"/>
        </p:nvSpPr>
        <p:spPr>
          <a:xfrm>
            <a:off x="8060636" y="39031"/>
            <a:ext cx="1083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dirty="0">
                <a:solidFill>
                  <a:schemeClr val="bg1"/>
                </a:solidFill>
              </a:rPr>
              <a:t>GRP 9-Split Load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D39627-672A-4C72-8791-F33446AC0DA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5289FB-A631-4E6E-BC40-B3A369153A66}"/>
              </a:ext>
            </a:extLst>
          </p:cNvPr>
          <p:cNvSpPr/>
          <p:nvPr userDrawn="1"/>
        </p:nvSpPr>
        <p:spPr>
          <a:xfrm>
            <a:off x="3244960" y="0"/>
            <a:ext cx="5899034" cy="5143500"/>
          </a:xfrm>
          <a:prstGeom prst="rect">
            <a:avLst/>
          </a:prstGeom>
          <a:solidFill>
            <a:srgbClr val="31394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4100A3-DDF7-4251-A5EE-7D2EAEB9967B}"/>
              </a:ext>
            </a:extLst>
          </p:cNvPr>
          <p:cNvSpPr txBox="1"/>
          <p:nvPr userDrawn="1"/>
        </p:nvSpPr>
        <p:spPr>
          <a:xfrm>
            <a:off x="8060636" y="39031"/>
            <a:ext cx="10833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900" dirty="0">
                <a:solidFill>
                  <a:schemeClr val="bg1"/>
                </a:solidFill>
              </a:rPr>
              <a:t>GRP 9-Split Load</a:t>
            </a:r>
          </a:p>
        </p:txBody>
      </p:sp>
    </p:spTree>
    <p:extLst>
      <p:ext uri="{BB962C8B-B14F-4D97-AF65-F5344CB8AC3E}">
        <p14:creationId xmlns:p14="http://schemas.microsoft.com/office/powerpoint/2010/main" val="3578336360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6" r:id="rId4"/>
    <p:sldLayoutId id="2147483662" r:id="rId5"/>
    <p:sldLayoutId id="2147483663" r:id="rId6"/>
    <p:sldLayoutId id="2147483657" r:id="rId7"/>
    <p:sldLayoutId id="2147483658" r:id="rId8"/>
    <p:sldLayoutId id="2147483661" r:id="rId9"/>
    <p:sldLayoutId id="2147483660" r:id="rId10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Project%20Plan.mpp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hyperlink" Target="Requirement%20Matrix.xls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mix3d.com/details/G009SXQB4SH5" TargetMode="External"/><Relationship Id="rId5" Type="http://schemas.microsoft.com/office/2017/06/relationships/model3d" Target="../media/model3d1.glb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mix3d.com/details/G009SXQB4SH5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mix3d.com/details/G009SXQB4SH5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29400" y="514971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accent1"/>
                </a:solidFill>
                <a:latin typeface="Merriweather"/>
                <a:sym typeface="Merriweather"/>
              </a:rPr>
              <a:t>SPLIT-LOAD</a:t>
            </a:r>
            <a:r>
              <a:rPr lang="en" sz="4800" dirty="0"/>
              <a:t> </a:t>
            </a:r>
            <a:endParaRPr sz="4800" dirty="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293999" y="1428321"/>
            <a:ext cx="3548171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An Efficient LAN Downloader</a:t>
            </a:r>
            <a:endParaRPr sz="2000" dirty="0"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97" y="2373013"/>
            <a:ext cx="2827285" cy="2620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9C4C7A-67EC-4912-96FF-29DF690DA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8661" y="447924"/>
            <a:ext cx="5887082" cy="1282500"/>
          </a:xfrm>
        </p:spPr>
        <p:txBody>
          <a:bodyPr/>
          <a:lstStyle/>
          <a:p>
            <a:r>
              <a:rPr lang="en-IN" sz="4000" b="1" u="sng" dirty="0">
                <a:latin typeface="Tw Cen MT" panose="020B0602020104020603" pitchFamily="34" charset="0"/>
              </a:rPr>
              <a:t>PROTOTYPE BUILDING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F1BDA0-1999-4163-A2A8-7EF2C05426B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3B36"/>
              </a:clrFrom>
              <a:clrTo>
                <a:srgbClr val="F03B36">
                  <a:alpha val="0"/>
                </a:srgbClr>
              </a:clrTo>
            </a:clrChange>
            <a:duotone>
              <a:prstClr val="black"/>
              <a:srgbClr val="CD6E4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603375" y="1640784"/>
            <a:ext cx="2551814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7FED31-C55F-4E4E-9D84-58EAA692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301" y="2717109"/>
            <a:ext cx="3018857" cy="213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0185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F5C9-82CF-4579-9881-23F556B41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04" y="277641"/>
            <a:ext cx="3473491" cy="636759"/>
          </a:xfrm>
        </p:spPr>
        <p:txBody>
          <a:bodyPr/>
          <a:lstStyle/>
          <a:p>
            <a:pPr algn="ctr"/>
            <a:r>
              <a:rPr lang="en-IN" sz="2800" u="sng" dirty="0">
                <a:latin typeface="Merriweather"/>
                <a:sym typeface="Merriweather"/>
              </a:rPr>
              <a:t>Connection Setup</a:t>
            </a:r>
          </a:p>
        </p:txBody>
      </p:sp>
      <p:sp>
        <p:nvSpPr>
          <p:cNvPr id="4" name="Google Shape;176;p23">
            <a:extLst>
              <a:ext uri="{FF2B5EF4-FFF2-40B4-BE49-F238E27FC236}">
                <a16:creationId xmlns:a16="http://schemas.microsoft.com/office/drawing/2014/main" id="{E3B74FDF-DF26-473F-9806-74DBBD03B571}"/>
              </a:ext>
            </a:extLst>
          </p:cNvPr>
          <p:cNvSpPr txBox="1">
            <a:spLocks/>
          </p:cNvSpPr>
          <p:nvPr/>
        </p:nvSpPr>
        <p:spPr>
          <a:xfrm>
            <a:off x="4572000" y="914400"/>
            <a:ext cx="3753900" cy="962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sz="1600" dirty="0"/>
              <a:t>Master broadcasts a message to start the download of a file  </a:t>
            </a:r>
          </a:p>
        </p:txBody>
      </p:sp>
      <p:cxnSp>
        <p:nvCxnSpPr>
          <p:cNvPr id="5" name="Google Shape;177;p23">
            <a:extLst>
              <a:ext uri="{FF2B5EF4-FFF2-40B4-BE49-F238E27FC236}">
                <a16:creationId xmlns:a16="http://schemas.microsoft.com/office/drawing/2014/main" id="{75B2FB8D-7516-47E0-AD04-44429F513B74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448950" y="1876500"/>
            <a:ext cx="0" cy="2258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180;p23">
            <a:extLst>
              <a:ext uri="{FF2B5EF4-FFF2-40B4-BE49-F238E27FC236}">
                <a16:creationId xmlns:a16="http://schemas.microsoft.com/office/drawing/2014/main" id="{237C0E21-E31B-40C6-813A-C53094E2915A}"/>
              </a:ext>
            </a:extLst>
          </p:cNvPr>
          <p:cNvSpPr txBox="1">
            <a:spLocks/>
          </p:cNvSpPr>
          <p:nvPr/>
        </p:nvSpPr>
        <p:spPr>
          <a:xfrm>
            <a:off x="4572000" y="2099368"/>
            <a:ext cx="3753900" cy="96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sz="1600" dirty="0"/>
              <a:t>Those systems ready for download, requests a TCP connection with the master</a:t>
            </a:r>
          </a:p>
        </p:txBody>
      </p:sp>
      <p:sp>
        <p:nvSpPr>
          <p:cNvPr id="9" name="Google Shape;180;p23">
            <a:extLst>
              <a:ext uri="{FF2B5EF4-FFF2-40B4-BE49-F238E27FC236}">
                <a16:creationId xmlns:a16="http://schemas.microsoft.com/office/drawing/2014/main" id="{50C0F661-9025-4FAA-B1D5-2EB932F001FB}"/>
              </a:ext>
            </a:extLst>
          </p:cNvPr>
          <p:cNvSpPr txBox="1">
            <a:spLocks/>
          </p:cNvSpPr>
          <p:nvPr/>
        </p:nvSpPr>
        <p:spPr>
          <a:xfrm>
            <a:off x="4572000" y="3287278"/>
            <a:ext cx="3753900" cy="962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IN" sz="1600" dirty="0"/>
              <a:t>The master accepts the connection requests and then ends the broadcast</a:t>
            </a:r>
          </a:p>
        </p:txBody>
      </p:sp>
      <p:cxnSp>
        <p:nvCxnSpPr>
          <p:cNvPr id="10" name="Google Shape;179;p23">
            <a:extLst>
              <a:ext uri="{FF2B5EF4-FFF2-40B4-BE49-F238E27FC236}">
                <a16:creationId xmlns:a16="http://schemas.microsoft.com/office/drawing/2014/main" id="{7F4618BD-4526-41C6-B0A1-7C2BE7A9C43C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6448950" y="3061468"/>
            <a:ext cx="0" cy="2258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" name="Picture 11" descr="A close up of a computer&#10;&#10;Description automatically generated">
            <a:extLst>
              <a:ext uri="{FF2B5EF4-FFF2-40B4-BE49-F238E27FC236}">
                <a16:creationId xmlns:a16="http://schemas.microsoft.com/office/drawing/2014/main" id="{7387EF0A-8808-412E-A068-3C0E5BDDD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310" y="2365626"/>
            <a:ext cx="987215" cy="98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A close up of a computer&#10;&#10;Description automatically generated">
            <a:extLst>
              <a:ext uri="{FF2B5EF4-FFF2-40B4-BE49-F238E27FC236}">
                <a16:creationId xmlns:a16="http://schemas.microsoft.com/office/drawing/2014/main" id="{D72A4B3D-3FAC-4297-9396-1A4E7AFF3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80" y="3761401"/>
            <a:ext cx="640074" cy="640074"/>
          </a:xfrm>
          <a:prstGeom prst="rect">
            <a:avLst/>
          </a:prstGeom>
        </p:spPr>
      </p:pic>
      <p:pic>
        <p:nvPicPr>
          <p:cNvPr id="14" name="Picture 13" descr="A close up of a computer&#10;&#10;Description automatically generated">
            <a:extLst>
              <a:ext uri="{FF2B5EF4-FFF2-40B4-BE49-F238E27FC236}">
                <a16:creationId xmlns:a16="http://schemas.microsoft.com/office/drawing/2014/main" id="{EC4C476F-87F8-4090-AAB0-5E1E9A521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846" y="2534582"/>
            <a:ext cx="640074" cy="640074"/>
          </a:xfrm>
          <a:prstGeom prst="rect">
            <a:avLst/>
          </a:prstGeom>
        </p:spPr>
      </p:pic>
      <p:pic>
        <p:nvPicPr>
          <p:cNvPr id="15" name="Picture 14" descr="A close up of a computer&#10;&#10;Description automatically generated">
            <a:extLst>
              <a:ext uri="{FF2B5EF4-FFF2-40B4-BE49-F238E27FC236}">
                <a16:creationId xmlns:a16="http://schemas.microsoft.com/office/drawing/2014/main" id="{D6C2A572-8CC8-4369-9A39-EE3C6725F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280" y="1349331"/>
            <a:ext cx="640074" cy="640074"/>
          </a:xfrm>
          <a:prstGeom prst="rect">
            <a:avLst/>
          </a:prstGeom>
        </p:spPr>
      </p:pic>
      <p:pic>
        <p:nvPicPr>
          <p:cNvPr id="16" name="Picture 15" descr="A close up of a computer&#10;&#10;Description automatically generated">
            <a:extLst>
              <a:ext uri="{FF2B5EF4-FFF2-40B4-BE49-F238E27FC236}">
                <a16:creationId xmlns:a16="http://schemas.microsoft.com/office/drawing/2014/main" id="{21CE44FA-6A01-4F93-AA79-07DB3258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5" y="2534582"/>
            <a:ext cx="640074" cy="640074"/>
          </a:xfrm>
          <a:prstGeom prst="rect">
            <a:avLst/>
          </a:prstGeom>
        </p:spPr>
      </p:pic>
      <p:pic>
        <p:nvPicPr>
          <p:cNvPr id="21" name="Picture 20" descr="A close up of a computer&#10;&#10;Description automatically generated">
            <a:extLst>
              <a:ext uri="{FF2B5EF4-FFF2-40B4-BE49-F238E27FC236}">
                <a16:creationId xmlns:a16="http://schemas.microsoft.com/office/drawing/2014/main" id="{6B6635B5-7752-4EF1-908F-8DF183266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962" y="1579086"/>
            <a:ext cx="640074" cy="640074"/>
          </a:xfrm>
          <a:prstGeom prst="rect">
            <a:avLst/>
          </a:prstGeom>
        </p:spPr>
      </p:pic>
      <p:pic>
        <p:nvPicPr>
          <p:cNvPr id="22" name="Picture 21" descr="A close up of a computer&#10;&#10;Description automatically generated">
            <a:extLst>
              <a:ext uri="{FF2B5EF4-FFF2-40B4-BE49-F238E27FC236}">
                <a16:creationId xmlns:a16="http://schemas.microsoft.com/office/drawing/2014/main" id="{36FAF9F8-CD15-47B9-ADFF-21D59E89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82" y="1580271"/>
            <a:ext cx="640074" cy="640074"/>
          </a:xfrm>
          <a:prstGeom prst="rect">
            <a:avLst/>
          </a:prstGeom>
        </p:spPr>
      </p:pic>
      <p:pic>
        <p:nvPicPr>
          <p:cNvPr id="23" name="Picture 22" descr="A close up of a computer&#10;&#10;Description automatically generated">
            <a:extLst>
              <a:ext uri="{FF2B5EF4-FFF2-40B4-BE49-F238E27FC236}">
                <a16:creationId xmlns:a16="http://schemas.microsoft.com/office/drawing/2014/main" id="{6328972E-7F5D-4FE2-BDA8-E9031D26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077" y="3482275"/>
            <a:ext cx="640074" cy="640074"/>
          </a:xfrm>
          <a:prstGeom prst="rect">
            <a:avLst/>
          </a:prstGeom>
        </p:spPr>
      </p:pic>
      <p:pic>
        <p:nvPicPr>
          <p:cNvPr id="24" name="Picture 23" descr="A close up of a computer&#10;&#10;Description automatically generated">
            <a:extLst>
              <a:ext uri="{FF2B5EF4-FFF2-40B4-BE49-F238E27FC236}">
                <a16:creationId xmlns:a16="http://schemas.microsoft.com/office/drawing/2014/main" id="{52173FAD-CBFF-49A6-BB8B-63FE04250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83" y="3473081"/>
            <a:ext cx="640074" cy="640074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9E4C1C-0352-49E9-9F97-4CB6CFEAC2FA}"/>
              </a:ext>
            </a:extLst>
          </p:cNvPr>
          <p:cNvCxnSpPr>
            <a:cxnSpLocks/>
          </p:cNvCxnSpPr>
          <p:nvPr/>
        </p:nvCxnSpPr>
        <p:spPr>
          <a:xfrm flipH="1" flipV="1">
            <a:off x="1116392" y="2126940"/>
            <a:ext cx="316058" cy="376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AB659B0-9F51-4B48-A806-29ACE9D8AE28}"/>
              </a:ext>
            </a:extLst>
          </p:cNvPr>
          <p:cNvSpPr txBox="1"/>
          <p:nvPr/>
        </p:nvSpPr>
        <p:spPr>
          <a:xfrm>
            <a:off x="1522975" y="2647589"/>
            <a:ext cx="929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Master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21C8B36-1445-4F62-90A0-A15F27B8FB56}"/>
              </a:ext>
            </a:extLst>
          </p:cNvPr>
          <p:cNvSpPr txBox="1"/>
          <p:nvPr/>
        </p:nvSpPr>
        <p:spPr>
          <a:xfrm>
            <a:off x="1589964" y="1490454"/>
            <a:ext cx="9297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Ready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7DBC21-891D-43A2-B9F0-D8773B1DE206}"/>
              </a:ext>
            </a:extLst>
          </p:cNvPr>
          <p:cNvSpPr/>
          <p:nvPr/>
        </p:nvSpPr>
        <p:spPr>
          <a:xfrm>
            <a:off x="1606903" y="3918520"/>
            <a:ext cx="5533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/>
              <a:t>Ready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BF9E5B5-E508-4F2F-A71B-F747C4E49C52}"/>
              </a:ext>
            </a:extLst>
          </p:cNvPr>
          <p:cNvSpPr/>
          <p:nvPr/>
        </p:nvSpPr>
        <p:spPr>
          <a:xfrm>
            <a:off x="3104050" y="2685932"/>
            <a:ext cx="5533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/>
              <a:t>Ready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23B070-6DD6-4727-9852-7159E9C7A3ED}"/>
              </a:ext>
            </a:extLst>
          </p:cNvPr>
          <p:cNvSpPr/>
          <p:nvPr/>
        </p:nvSpPr>
        <p:spPr>
          <a:xfrm>
            <a:off x="109063" y="2684735"/>
            <a:ext cx="5533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000" dirty="0"/>
              <a:t>Ready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604B84-C5A9-4A48-93A0-C1112EB5E948}"/>
              </a:ext>
            </a:extLst>
          </p:cNvPr>
          <p:cNvCxnSpPr>
            <a:cxnSpLocks/>
          </p:cNvCxnSpPr>
          <p:nvPr/>
        </p:nvCxnSpPr>
        <p:spPr>
          <a:xfrm flipH="1">
            <a:off x="1874907" y="3317792"/>
            <a:ext cx="2" cy="45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2F129A-B7A0-4FAB-8273-4B26860EA787}"/>
              </a:ext>
            </a:extLst>
          </p:cNvPr>
          <p:cNvCxnSpPr>
            <a:cxnSpLocks/>
          </p:cNvCxnSpPr>
          <p:nvPr/>
        </p:nvCxnSpPr>
        <p:spPr>
          <a:xfrm flipH="1">
            <a:off x="1862829" y="1974721"/>
            <a:ext cx="2" cy="450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E5DC9B-2684-4E42-896B-3E8FA3875EAD}"/>
              </a:ext>
            </a:extLst>
          </p:cNvPr>
          <p:cNvCxnSpPr>
            <a:cxnSpLocks/>
          </p:cNvCxnSpPr>
          <p:nvPr/>
        </p:nvCxnSpPr>
        <p:spPr>
          <a:xfrm>
            <a:off x="2383525" y="2813086"/>
            <a:ext cx="655188" cy="45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102C26-3B5C-4B99-9D0C-C3570B84C2F4}"/>
              </a:ext>
            </a:extLst>
          </p:cNvPr>
          <p:cNvCxnSpPr>
            <a:cxnSpLocks/>
          </p:cNvCxnSpPr>
          <p:nvPr/>
        </p:nvCxnSpPr>
        <p:spPr>
          <a:xfrm>
            <a:off x="734798" y="2780194"/>
            <a:ext cx="655188" cy="45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2034E4B-D749-4C92-ACFB-5BE988EBBB14}"/>
              </a:ext>
            </a:extLst>
          </p:cNvPr>
          <p:cNvCxnSpPr>
            <a:cxnSpLocks/>
          </p:cNvCxnSpPr>
          <p:nvPr/>
        </p:nvCxnSpPr>
        <p:spPr>
          <a:xfrm flipH="1" flipV="1">
            <a:off x="2338632" y="3164213"/>
            <a:ext cx="316058" cy="376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3A52EC4-FA67-41BB-8D3C-B731055ADCE5}"/>
              </a:ext>
            </a:extLst>
          </p:cNvPr>
          <p:cNvCxnSpPr>
            <a:cxnSpLocks/>
          </p:cNvCxnSpPr>
          <p:nvPr/>
        </p:nvCxnSpPr>
        <p:spPr>
          <a:xfrm flipV="1">
            <a:off x="1084671" y="3156176"/>
            <a:ext cx="316058" cy="376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E55D4C-FFA9-4FFA-8483-7D3D330B18E9}"/>
              </a:ext>
            </a:extLst>
          </p:cNvPr>
          <p:cNvCxnSpPr>
            <a:cxnSpLocks/>
          </p:cNvCxnSpPr>
          <p:nvPr/>
        </p:nvCxnSpPr>
        <p:spPr>
          <a:xfrm flipV="1">
            <a:off x="2331777" y="2126940"/>
            <a:ext cx="316058" cy="3767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444611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6327" y="179185"/>
            <a:ext cx="3598295" cy="596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IN" sz="2800" u="sng" dirty="0">
                <a:latin typeface="Merriweather"/>
                <a:sym typeface="Merriweather"/>
              </a:rPr>
              <a:t>Downloading</a:t>
            </a:r>
            <a:endParaRPr sz="2800" u="sng" dirty="0">
              <a:latin typeface="Merriweather"/>
              <a:sym typeface="Merriweather"/>
            </a:endParaRPr>
          </a:p>
        </p:txBody>
      </p:sp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4572000" y="95842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/>
              <a:t>Master gets the download link and divides it amongst the clients</a:t>
            </a:r>
            <a:endParaRPr sz="1600" dirty="0"/>
          </a:p>
        </p:txBody>
      </p:sp>
      <p:cxnSp>
        <p:nvCxnSpPr>
          <p:cNvPr id="177" name="Google Shape;177;p23"/>
          <p:cNvCxnSpPr>
            <a:cxnSpLocks/>
            <a:stCxn id="176" idx="2"/>
          </p:cNvCxnSpPr>
          <p:nvPr/>
        </p:nvCxnSpPr>
        <p:spPr>
          <a:xfrm>
            <a:off x="6448950" y="1920520"/>
            <a:ext cx="0" cy="2258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4589648" y="2135410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/>
              <a:t>Master shares this information with the clients using TCP connection</a:t>
            </a:r>
          </a:p>
        </p:txBody>
      </p:sp>
      <p:sp>
        <p:nvSpPr>
          <p:cNvPr id="38" name="Google Shape;180;p23">
            <a:extLst>
              <a:ext uri="{FF2B5EF4-FFF2-40B4-BE49-F238E27FC236}">
                <a16:creationId xmlns:a16="http://schemas.microsoft.com/office/drawing/2014/main" id="{8B558E78-0748-467F-96BF-94DF48E24FA0}"/>
              </a:ext>
            </a:extLst>
          </p:cNvPr>
          <p:cNvSpPr txBox="1">
            <a:spLocks/>
          </p:cNvSpPr>
          <p:nvPr/>
        </p:nvSpPr>
        <p:spPr>
          <a:xfrm>
            <a:off x="4589648" y="3323320"/>
            <a:ext cx="3753900" cy="962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IN" sz="1600" dirty="0"/>
              <a:t>Systems start the download.</a:t>
            </a:r>
            <a:endParaRPr lang="en-IN" sz="1600" b="1" dirty="0"/>
          </a:p>
        </p:txBody>
      </p:sp>
      <p:cxnSp>
        <p:nvCxnSpPr>
          <p:cNvPr id="39" name="Google Shape;179;p23">
            <a:extLst>
              <a:ext uri="{FF2B5EF4-FFF2-40B4-BE49-F238E27FC236}">
                <a16:creationId xmlns:a16="http://schemas.microsoft.com/office/drawing/2014/main" id="{9887468F-9EE1-41EF-90CD-1BAAD3F643B7}"/>
              </a:ext>
            </a:extLst>
          </p:cNvPr>
          <p:cNvCxnSpPr>
            <a:cxnSpLocks/>
            <a:stCxn id="180" idx="2"/>
            <a:endCxn id="38" idx="0"/>
          </p:cNvCxnSpPr>
          <p:nvPr/>
        </p:nvCxnSpPr>
        <p:spPr>
          <a:xfrm>
            <a:off x="6466598" y="3097510"/>
            <a:ext cx="0" cy="2258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" name="Picture 33" descr="A close up of a computer&#10;&#10;Description automatically generated">
            <a:extLst>
              <a:ext uri="{FF2B5EF4-FFF2-40B4-BE49-F238E27FC236}">
                <a16:creationId xmlns:a16="http://schemas.microsoft.com/office/drawing/2014/main" id="{1362F706-5510-46BB-BA00-F39CA756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47" y="2334635"/>
            <a:ext cx="987215" cy="9872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4" name="Picture 43" descr="A close up of a computer&#10;&#10;Description automatically generated">
            <a:extLst>
              <a:ext uri="{FF2B5EF4-FFF2-40B4-BE49-F238E27FC236}">
                <a16:creationId xmlns:a16="http://schemas.microsoft.com/office/drawing/2014/main" id="{E8C7CD26-A321-4909-A372-18DDAEF6B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67" y="3730410"/>
            <a:ext cx="640074" cy="640074"/>
          </a:xfrm>
          <a:prstGeom prst="rect">
            <a:avLst/>
          </a:prstGeom>
        </p:spPr>
      </p:pic>
      <p:pic>
        <p:nvPicPr>
          <p:cNvPr id="45" name="Picture 44" descr="A close up of a computer&#10;&#10;Description automatically generated">
            <a:extLst>
              <a:ext uri="{FF2B5EF4-FFF2-40B4-BE49-F238E27FC236}">
                <a16:creationId xmlns:a16="http://schemas.microsoft.com/office/drawing/2014/main" id="{68B9DECF-F7DE-41C3-921A-01797A8E9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61" y="2503591"/>
            <a:ext cx="640074" cy="640074"/>
          </a:xfrm>
          <a:prstGeom prst="rect">
            <a:avLst/>
          </a:prstGeom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7FC3A6FF-F7C5-4BD9-87DF-932936C7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817" y="1318340"/>
            <a:ext cx="640074" cy="640074"/>
          </a:xfrm>
          <a:prstGeom prst="rect">
            <a:avLst/>
          </a:prstGeom>
        </p:spPr>
      </p:pic>
      <p:pic>
        <p:nvPicPr>
          <p:cNvPr id="47" name="Picture 46" descr="A close up of a computer&#10;&#10;Description automatically generated">
            <a:extLst>
              <a:ext uri="{FF2B5EF4-FFF2-40B4-BE49-F238E27FC236}">
                <a16:creationId xmlns:a16="http://schemas.microsoft.com/office/drawing/2014/main" id="{0214401C-090C-494B-99FC-A8A2FAE40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74" y="2503591"/>
            <a:ext cx="640074" cy="640074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09FFD59-0005-4A3A-B9AE-6A44DAE1181F}"/>
              </a:ext>
            </a:extLst>
          </p:cNvPr>
          <p:cNvCxnSpPr>
            <a:cxnSpLocks/>
          </p:cNvCxnSpPr>
          <p:nvPr/>
        </p:nvCxnSpPr>
        <p:spPr>
          <a:xfrm flipH="1">
            <a:off x="783048" y="2776477"/>
            <a:ext cx="5408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328FD9-34C0-45BE-811F-7A2C2BC784F0}"/>
              </a:ext>
            </a:extLst>
          </p:cNvPr>
          <p:cNvCxnSpPr>
            <a:cxnSpLocks/>
          </p:cNvCxnSpPr>
          <p:nvPr/>
        </p:nvCxnSpPr>
        <p:spPr>
          <a:xfrm flipH="1">
            <a:off x="2303044" y="2775882"/>
            <a:ext cx="5408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9135587-6166-4695-A478-0F30546A83C2}"/>
              </a:ext>
            </a:extLst>
          </p:cNvPr>
          <p:cNvCxnSpPr>
            <a:cxnSpLocks/>
          </p:cNvCxnSpPr>
          <p:nvPr/>
        </p:nvCxnSpPr>
        <p:spPr>
          <a:xfrm rot="5400000" flipH="1">
            <a:off x="1543045" y="2162693"/>
            <a:ext cx="5408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AC5CFD1-6289-4B3D-A3A0-869EE05B080B}"/>
              </a:ext>
            </a:extLst>
          </p:cNvPr>
          <p:cNvCxnSpPr>
            <a:cxnSpLocks/>
          </p:cNvCxnSpPr>
          <p:nvPr/>
        </p:nvCxnSpPr>
        <p:spPr>
          <a:xfrm rot="5400000" flipH="1">
            <a:off x="1546748" y="3480823"/>
            <a:ext cx="5408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6327" y="179185"/>
            <a:ext cx="3598295" cy="596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IN" sz="2800" u="sng" dirty="0">
                <a:latin typeface="Merriweather"/>
                <a:sym typeface="Merriweather"/>
              </a:rPr>
              <a:t>Sharing</a:t>
            </a:r>
            <a:endParaRPr sz="2800" u="sng" dirty="0">
              <a:latin typeface="Merriweather"/>
              <a:sym typeface="Merriweather"/>
            </a:endParaRPr>
          </a:p>
        </p:txBody>
      </p:sp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4572000" y="15126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Merriweather"/>
                <a:sym typeface="Merriweather"/>
              </a:rPr>
              <a:t>Clients create a mesh TCP network </a:t>
            </a:r>
            <a:endParaRPr sz="1600" dirty="0">
              <a:latin typeface="Merriweather"/>
              <a:sym typeface="Merriweather"/>
            </a:endParaRPr>
          </a:p>
        </p:txBody>
      </p:sp>
      <p:cxnSp>
        <p:nvCxnSpPr>
          <p:cNvPr id="177" name="Google Shape;177;p23"/>
          <p:cNvCxnSpPr>
            <a:cxnSpLocks/>
            <a:stCxn id="176" idx="2"/>
            <a:endCxn id="178" idx="0"/>
          </p:cNvCxnSpPr>
          <p:nvPr/>
        </p:nvCxnSpPr>
        <p:spPr>
          <a:xfrm>
            <a:off x="6448950" y="2474750"/>
            <a:ext cx="0" cy="22581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4572000" y="2700560"/>
            <a:ext cx="3753900" cy="962100"/>
          </a:xfrm>
          <a:prstGeom prst="rect">
            <a:avLst/>
          </a:prstGeom>
          <a:solidFill>
            <a:srgbClr val="002F4A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Merriweather"/>
              </a:rPr>
              <a:t>All the systems start sharing the file while it is downloading</a:t>
            </a:r>
            <a:endParaRPr sz="1600" dirty="0">
              <a:latin typeface="Merriweather"/>
            </a:endParaRPr>
          </a:p>
        </p:txBody>
      </p:sp>
      <p:pic>
        <p:nvPicPr>
          <p:cNvPr id="44" name="Picture 43" descr="A close up of a computer&#10;&#10;Description automatically generated">
            <a:extLst>
              <a:ext uri="{FF2B5EF4-FFF2-40B4-BE49-F238E27FC236}">
                <a16:creationId xmlns:a16="http://schemas.microsoft.com/office/drawing/2014/main" id="{E8C7CD26-A321-4909-A372-18DDAEF6B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25" y="3834978"/>
            <a:ext cx="640074" cy="640074"/>
          </a:xfrm>
          <a:prstGeom prst="rect">
            <a:avLst/>
          </a:prstGeom>
        </p:spPr>
      </p:pic>
      <p:pic>
        <p:nvPicPr>
          <p:cNvPr id="45" name="Picture 44" descr="A close up of a computer&#10;&#10;Description automatically generated">
            <a:extLst>
              <a:ext uri="{FF2B5EF4-FFF2-40B4-BE49-F238E27FC236}">
                <a16:creationId xmlns:a16="http://schemas.microsoft.com/office/drawing/2014/main" id="{68B9DECF-F7DE-41C3-921A-01797A8E9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615" y="2492178"/>
            <a:ext cx="640074" cy="640074"/>
          </a:xfrm>
          <a:prstGeom prst="rect">
            <a:avLst/>
          </a:prstGeom>
        </p:spPr>
      </p:pic>
      <p:pic>
        <p:nvPicPr>
          <p:cNvPr id="46" name="Picture 45" descr="A close up of a computer&#10;&#10;Description automatically generated">
            <a:extLst>
              <a:ext uri="{FF2B5EF4-FFF2-40B4-BE49-F238E27FC236}">
                <a16:creationId xmlns:a16="http://schemas.microsoft.com/office/drawing/2014/main" id="{7FC3A6FF-F7C5-4BD9-87DF-932936C7E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438" y="1185651"/>
            <a:ext cx="640074" cy="640074"/>
          </a:xfrm>
          <a:prstGeom prst="rect">
            <a:avLst/>
          </a:prstGeom>
        </p:spPr>
      </p:pic>
      <p:pic>
        <p:nvPicPr>
          <p:cNvPr id="47" name="Picture 46" descr="A close up of a computer&#10;&#10;Description automatically generated">
            <a:extLst>
              <a:ext uri="{FF2B5EF4-FFF2-40B4-BE49-F238E27FC236}">
                <a16:creationId xmlns:a16="http://schemas.microsoft.com/office/drawing/2014/main" id="{0214401C-090C-494B-99FC-A8A2FAE40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" y="2474750"/>
            <a:ext cx="640074" cy="640074"/>
          </a:xfrm>
          <a:prstGeom prst="rect">
            <a:avLst/>
          </a:prstGeom>
        </p:spPr>
      </p:pic>
      <p:sp>
        <p:nvSpPr>
          <p:cNvPr id="3" name="Arrow: Quad 2">
            <a:extLst>
              <a:ext uri="{FF2B5EF4-FFF2-40B4-BE49-F238E27FC236}">
                <a16:creationId xmlns:a16="http://schemas.microsoft.com/office/drawing/2014/main" id="{44E887A8-EBAA-43CF-94C2-6C842C3FBF93}"/>
              </a:ext>
            </a:extLst>
          </p:cNvPr>
          <p:cNvSpPr/>
          <p:nvPr/>
        </p:nvSpPr>
        <p:spPr>
          <a:xfrm>
            <a:off x="723455" y="1787624"/>
            <a:ext cx="2303396" cy="2009253"/>
          </a:xfrm>
          <a:prstGeom prst="quadArrow">
            <a:avLst>
              <a:gd name="adj1" fmla="val 1178"/>
              <a:gd name="adj2" fmla="val 2931"/>
              <a:gd name="adj3" fmla="val 8426"/>
            </a:avLst>
          </a:prstGeom>
          <a:ln>
            <a:solidFill>
              <a:srgbClr val="B8574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4BD678C8-5FDD-4AD3-992A-8FA5450B29CC}"/>
              </a:ext>
            </a:extLst>
          </p:cNvPr>
          <p:cNvSpPr/>
          <p:nvPr/>
        </p:nvSpPr>
        <p:spPr>
          <a:xfrm rot="19134338">
            <a:off x="201893" y="1953434"/>
            <a:ext cx="1517195" cy="118593"/>
          </a:xfrm>
          <a:prstGeom prst="leftRightArrow">
            <a:avLst>
              <a:gd name="adj1" fmla="val 10177"/>
              <a:gd name="adj2" fmla="val 127959"/>
            </a:avLst>
          </a:prstGeom>
          <a:ln>
            <a:solidFill>
              <a:srgbClr val="B8574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AC775B66-0BC5-477B-AED5-A9FB8798FBFF}"/>
              </a:ext>
            </a:extLst>
          </p:cNvPr>
          <p:cNvSpPr/>
          <p:nvPr/>
        </p:nvSpPr>
        <p:spPr>
          <a:xfrm rot="19134338">
            <a:off x="2031217" y="3552403"/>
            <a:ext cx="1517195" cy="118593"/>
          </a:xfrm>
          <a:prstGeom prst="leftRightArrow">
            <a:avLst>
              <a:gd name="adj1" fmla="val 10177"/>
              <a:gd name="adj2" fmla="val 127959"/>
            </a:avLst>
          </a:prstGeom>
          <a:ln>
            <a:solidFill>
              <a:srgbClr val="B8574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E682A783-6F81-491E-9E04-7199130741D0}"/>
              </a:ext>
            </a:extLst>
          </p:cNvPr>
          <p:cNvSpPr/>
          <p:nvPr/>
        </p:nvSpPr>
        <p:spPr>
          <a:xfrm rot="2465662" flipH="1">
            <a:off x="2031218" y="1953435"/>
            <a:ext cx="1517195" cy="118593"/>
          </a:xfrm>
          <a:prstGeom prst="leftRightArrow">
            <a:avLst>
              <a:gd name="adj1" fmla="val 10177"/>
              <a:gd name="adj2" fmla="val 127959"/>
            </a:avLst>
          </a:prstGeom>
          <a:ln>
            <a:solidFill>
              <a:srgbClr val="B8574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B98620EC-51C9-40B1-9813-CA571AEAF410}"/>
              </a:ext>
            </a:extLst>
          </p:cNvPr>
          <p:cNvSpPr/>
          <p:nvPr/>
        </p:nvSpPr>
        <p:spPr>
          <a:xfrm rot="2465662" flipH="1">
            <a:off x="201894" y="3524818"/>
            <a:ext cx="1517195" cy="118593"/>
          </a:xfrm>
          <a:prstGeom prst="leftRightArrow">
            <a:avLst>
              <a:gd name="adj1" fmla="val 10177"/>
              <a:gd name="adj2" fmla="val 127959"/>
            </a:avLst>
          </a:prstGeom>
          <a:ln>
            <a:solidFill>
              <a:srgbClr val="B8574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4294870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6327" y="179185"/>
            <a:ext cx="3598295" cy="596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IN" sz="2800" u="sng" dirty="0">
                <a:latin typeface="Merriweather"/>
                <a:sym typeface="Merriweather"/>
              </a:rPr>
              <a:t>Merging</a:t>
            </a:r>
            <a:endParaRPr sz="2800" u="sng" dirty="0">
              <a:latin typeface="Merriweather"/>
              <a:sym typeface="Merriweather"/>
            </a:endParaRPr>
          </a:p>
        </p:txBody>
      </p:sp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4572000" y="837483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Merriweather"/>
                <a:sym typeface="Merriweather"/>
              </a:rPr>
              <a:t>Merging of files start after all systems have shared the parts of the file</a:t>
            </a:r>
            <a:endParaRPr sz="1600" dirty="0">
              <a:latin typeface="Merriweather"/>
              <a:sym typeface="Merriweather"/>
            </a:endParaRPr>
          </a:p>
        </p:txBody>
      </p:sp>
      <p:cxnSp>
        <p:nvCxnSpPr>
          <p:cNvPr id="179" name="Google Shape;179;p23"/>
          <p:cNvCxnSpPr>
            <a:cxnSpLocks/>
            <a:endCxn id="180" idx="0"/>
          </p:cNvCxnSpPr>
          <p:nvPr/>
        </p:nvCxnSpPr>
        <p:spPr>
          <a:xfrm>
            <a:off x="6448950" y="1799583"/>
            <a:ext cx="0" cy="3117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3"/>
          <p:cNvSpPr txBox="1">
            <a:spLocks noGrp="1"/>
          </p:cNvSpPr>
          <p:nvPr>
            <p:ph type="title"/>
          </p:nvPr>
        </p:nvSpPr>
        <p:spPr>
          <a:xfrm>
            <a:off x="4572000" y="2111343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>
                <a:latin typeface="Merriweather"/>
              </a:rPr>
              <a:t>All the systems start merging the files together</a:t>
            </a:r>
          </a:p>
        </p:txBody>
      </p:sp>
      <p:sp>
        <p:nvSpPr>
          <p:cNvPr id="38" name="Google Shape;180;p23">
            <a:extLst>
              <a:ext uri="{FF2B5EF4-FFF2-40B4-BE49-F238E27FC236}">
                <a16:creationId xmlns:a16="http://schemas.microsoft.com/office/drawing/2014/main" id="{8B558E78-0748-467F-96BF-94DF48E24FA0}"/>
              </a:ext>
            </a:extLst>
          </p:cNvPr>
          <p:cNvSpPr txBox="1">
            <a:spLocks/>
          </p:cNvSpPr>
          <p:nvPr/>
        </p:nvSpPr>
        <p:spPr>
          <a:xfrm>
            <a:off x="4572000" y="3385203"/>
            <a:ext cx="3753900" cy="9621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lvl="0" algn="ctr"/>
            <a:r>
              <a:rPr lang="en-US" sz="1600" dirty="0"/>
              <a:t>Finally, we have the whole file downloaded in all systems</a:t>
            </a:r>
          </a:p>
        </p:txBody>
      </p:sp>
      <p:cxnSp>
        <p:nvCxnSpPr>
          <p:cNvPr id="39" name="Google Shape;179;p23">
            <a:extLst>
              <a:ext uri="{FF2B5EF4-FFF2-40B4-BE49-F238E27FC236}">
                <a16:creationId xmlns:a16="http://schemas.microsoft.com/office/drawing/2014/main" id="{9887468F-9EE1-41EF-90CD-1BAAD3F643B7}"/>
              </a:ext>
            </a:extLst>
          </p:cNvPr>
          <p:cNvCxnSpPr>
            <a:cxnSpLocks/>
            <a:stCxn id="180" idx="2"/>
            <a:endCxn id="38" idx="0"/>
          </p:cNvCxnSpPr>
          <p:nvPr/>
        </p:nvCxnSpPr>
        <p:spPr>
          <a:xfrm>
            <a:off x="6448950" y="3073443"/>
            <a:ext cx="0" cy="31176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" name="Picture 33" descr="A close up of a computer&#10;&#10;Description automatically generated">
            <a:extLst>
              <a:ext uri="{FF2B5EF4-FFF2-40B4-BE49-F238E27FC236}">
                <a16:creationId xmlns:a16="http://schemas.microsoft.com/office/drawing/2014/main" id="{1362F706-5510-46BB-BA00-F39CA756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2" y="1241651"/>
            <a:ext cx="3348943" cy="3348943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851BA32-D4AA-4DA4-A695-BAE3AFEA4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3614" y="1958889"/>
            <a:ext cx="2036148" cy="143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2615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5C90-6F5E-4F4E-9F31-A86F78C8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71373"/>
            <a:ext cx="9144001" cy="623700"/>
          </a:xfrm>
        </p:spPr>
        <p:txBody>
          <a:bodyPr/>
          <a:lstStyle/>
          <a:p>
            <a:pPr algn="ctr"/>
            <a:r>
              <a:rPr lang="en-IN" sz="3200" b="1" u="sng" dirty="0">
                <a:latin typeface="Merriweather" panose="020B0604020202020204" charset="0"/>
              </a:rPr>
              <a:t>Wireshark Snippets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51DB3C76-9468-4951-A93F-0F9DC5971F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9064929"/>
                  </p:ext>
                </p:extLst>
              </p:nvPr>
            </p:nvGraphicFramePr>
            <p:xfrm>
              <a:off x="280145" y="1717177"/>
              <a:ext cx="3972514" cy="2234539"/>
            </p:xfrm>
            <a:graphic>
              <a:graphicData uri="http://schemas.microsoft.com/office/powerpoint/2016/slidezoom">
                <pslz:sldZm>
                  <pslz:sldZmObj sldId="300" cId="822616884">
                    <pslz:zmPr id="{BFDD6FF9-7E3C-45A3-9DE2-99CAA0DF51B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72514" cy="223453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51DB3C76-9468-4951-A93F-0F9DC5971F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145" y="1717177"/>
                <a:ext cx="3972514" cy="223453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9ABD2670-CAD2-4D93-8D42-9AC65E2ABE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6153988"/>
                  </p:ext>
                </p:extLst>
              </p:nvPr>
            </p:nvGraphicFramePr>
            <p:xfrm>
              <a:off x="4695604" y="1717177"/>
              <a:ext cx="3972513" cy="2234539"/>
            </p:xfrm>
            <a:graphic>
              <a:graphicData uri="http://schemas.microsoft.com/office/powerpoint/2016/slidezoom">
                <pslz:sldZm>
                  <pslz:sldZmObj sldId="298" cId="2245541548">
                    <pslz:zmPr id="{06391E86-2FED-462A-A204-DD7E9C32D22E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72513" cy="2234539"/>
                        </a:xfrm>
                        <a:prstGeom prst="rect">
                          <a:avLst/>
                        </a:prstGeom>
                        <a:ln w="19050">
                          <a:solidFill>
                            <a:schemeClr val="tx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2" name="Slide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9ABD2670-CAD2-4D93-8D42-9AC65E2ABE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95604" y="1717177"/>
                <a:ext cx="3972513" cy="2234539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1150046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9E905C-9AF1-4ED5-B675-E2264C07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16884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ABC3BF-94A4-4809-8CAA-9FC1E3674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FEDD3-1F68-4CF9-898F-1F5780207677}"/>
              </a:ext>
            </a:extLst>
          </p:cNvPr>
          <p:cNvSpPr txBox="1"/>
          <p:nvPr/>
        </p:nvSpPr>
        <p:spPr>
          <a:xfrm>
            <a:off x="226114" y="4001328"/>
            <a:ext cx="29933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Master IP address: 192.168.0.6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C30C88-D790-4DC2-B46C-0FF8061EF3CA}"/>
              </a:ext>
            </a:extLst>
          </p:cNvPr>
          <p:cNvSpPr txBox="1"/>
          <p:nvPr/>
        </p:nvSpPr>
        <p:spPr>
          <a:xfrm>
            <a:off x="6014031" y="4001328"/>
            <a:ext cx="2819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Client1 IP Address: 192.168.0.5</a:t>
            </a:r>
          </a:p>
          <a:p>
            <a:r>
              <a:rPr lang="en-IN" dirty="0"/>
              <a:t>Client2 IP Address: 192.168.0.7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55415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79D3AE-B228-4402-94F4-BEAF4C7D09FA}"/>
              </a:ext>
            </a:extLst>
          </p:cNvPr>
          <p:cNvGrpSpPr/>
          <p:nvPr/>
        </p:nvGrpSpPr>
        <p:grpSpPr>
          <a:xfrm>
            <a:off x="177800" y="708108"/>
            <a:ext cx="4155831" cy="4393567"/>
            <a:chOff x="480747" y="-1025590"/>
            <a:chExt cx="10160000" cy="7767349"/>
          </a:xfrm>
        </p:grpSpPr>
        <p:sp>
          <p:nvSpPr>
            <p:cNvPr id="6" name="Freeform 257">
              <a:extLst>
                <a:ext uri="{FF2B5EF4-FFF2-40B4-BE49-F238E27FC236}">
                  <a16:creationId xmlns:a16="http://schemas.microsoft.com/office/drawing/2014/main" id="{F334C622-0365-4A64-81F9-AE6D17A89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747" y="713915"/>
              <a:ext cx="6124575" cy="3947761"/>
            </a:xfrm>
            <a:custGeom>
              <a:avLst/>
              <a:gdLst>
                <a:gd name="T0" fmla="*/ 2000 w 3858"/>
                <a:gd name="T1" fmla="*/ 2156 h 2156"/>
                <a:gd name="T2" fmla="*/ 2076 w 3858"/>
                <a:gd name="T3" fmla="*/ 2148 h 2156"/>
                <a:gd name="T4" fmla="*/ 2160 w 3858"/>
                <a:gd name="T5" fmla="*/ 2124 h 2156"/>
                <a:gd name="T6" fmla="*/ 2248 w 3858"/>
                <a:gd name="T7" fmla="*/ 2088 h 2156"/>
                <a:gd name="T8" fmla="*/ 2342 w 3858"/>
                <a:gd name="T9" fmla="*/ 2040 h 2156"/>
                <a:gd name="T10" fmla="*/ 2438 w 3858"/>
                <a:gd name="T11" fmla="*/ 1984 h 2156"/>
                <a:gd name="T12" fmla="*/ 2536 w 3858"/>
                <a:gd name="T13" fmla="*/ 1918 h 2156"/>
                <a:gd name="T14" fmla="*/ 2632 w 3858"/>
                <a:gd name="T15" fmla="*/ 1846 h 2156"/>
                <a:gd name="T16" fmla="*/ 2820 w 3858"/>
                <a:gd name="T17" fmla="*/ 1692 h 2156"/>
                <a:gd name="T18" fmla="*/ 2990 w 3858"/>
                <a:gd name="T19" fmla="*/ 1534 h 2156"/>
                <a:gd name="T20" fmla="*/ 3130 w 3858"/>
                <a:gd name="T21" fmla="*/ 1386 h 2156"/>
                <a:gd name="T22" fmla="*/ 3208 w 3858"/>
                <a:gd name="T23" fmla="*/ 1290 h 2156"/>
                <a:gd name="T24" fmla="*/ 3244 w 3858"/>
                <a:gd name="T25" fmla="*/ 1238 h 2156"/>
                <a:gd name="T26" fmla="*/ 3256 w 3858"/>
                <a:gd name="T27" fmla="*/ 1214 h 2156"/>
                <a:gd name="T28" fmla="*/ 3416 w 3858"/>
                <a:gd name="T29" fmla="*/ 898 h 2156"/>
                <a:gd name="T30" fmla="*/ 3858 w 3858"/>
                <a:gd name="T31" fmla="*/ 0 h 2156"/>
                <a:gd name="T32" fmla="*/ 3834 w 3858"/>
                <a:gd name="T33" fmla="*/ 40 h 2156"/>
                <a:gd name="T34" fmla="*/ 3684 w 3858"/>
                <a:gd name="T35" fmla="*/ 294 h 2156"/>
                <a:gd name="T36" fmla="*/ 3578 w 3858"/>
                <a:gd name="T37" fmla="*/ 462 h 2156"/>
                <a:gd name="T38" fmla="*/ 3466 w 3858"/>
                <a:gd name="T39" fmla="*/ 628 h 2156"/>
                <a:gd name="T40" fmla="*/ 3362 w 3858"/>
                <a:gd name="T41" fmla="*/ 768 h 2156"/>
                <a:gd name="T42" fmla="*/ 3314 w 3858"/>
                <a:gd name="T43" fmla="*/ 822 h 2156"/>
                <a:gd name="T44" fmla="*/ 3274 w 3858"/>
                <a:gd name="T45" fmla="*/ 860 h 2156"/>
                <a:gd name="T46" fmla="*/ 3240 w 3858"/>
                <a:gd name="T47" fmla="*/ 880 h 2156"/>
                <a:gd name="T48" fmla="*/ 3226 w 3858"/>
                <a:gd name="T49" fmla="*/ 882 h 2156"/>
                <a:gd name="T50" fmla="*/ 3214 w 3858"/>
                <a:gd name="T51" fmla="*/ 878 h 2156"/>
                <a:gd name="T52" fmla="*/ 3212 w 3858"/>
                <a:gd name="T53" fmla="*/ 880 h 2156"/>
                <a:gd name="T54" fmla="*/ 3100 w 3858"/>
                <a:gd name="T55" fmla="*/ 700 h 2156"/>
                <a:gd name="T56" fmla="*/ 3002 w 3858"/>
                <a:gd name="T57" fmla="*/ 566 h 2156"/>
                <a:gd name="T58" fmla="*/ 2916 w 3858"/>
                <a:gd name="T59" fmla="*/ 464 h 2156"/>
                <a:gd name="T60" fmla="*/ 2854 w 3858"/>
                <a:gd name="T61" fmla="*/ 398 h 2156"/>
                <a:gd name="T62" fmla="*/ 2786 w 3858"/>
                <a:gd name="T63" fmla="*/ 334 h 2156"/>
                <a:gd name="T64" fmla="*/ 2712 w 3858"/>
                <a:gd name="T65" fmla="*/ 274 h 2156"/>
                <a:gd name="T66" fmla="*/ 2634 w 3858"/>
                <a:gd name="T67" fmla="*/ 220 h 2156"/>
                <a:gd name="T68" fmla="*/ 2550 w 3858"/>
                <a:gd name="T69" fmla="*/ 172 h 2156"/>
                <a:gd name="T70" fmla="*/ 2458 w 3858"/>
                <a:gd name="T71" fmla="*/ 130 h 2156"/>
                <a:gd name="T72" fmla="*/ 2362 w 3858"/>
                <a:gd name="T73" fmla="*/ 98 h 2156"/>
                <a:gd name="T74" fmla="*/ 2258 w 3858"/>
                <a:gd name="T75" fmla="*/ 74 h 2156"/>
                <a:gd name="T76" fmla="*/ 2150 w 3858"/>
                <a:gd name="T77" fmla="*/ 62 h 2156"/>
                <a:gd name="T78" fmla="*/ 2092 w 3858"/>
                <a:gd name="T79" fmla="*/ 60 h 2156"/>
                <a:gd name="T80" fmla="*/ 2 w 3858"/>
                <a:gd name="T81" fmla="*/ 2074 h 2156"/>
                <a:gd name="T82" fmla="*/ 0 w 3858"/>
                <a:gd name="T83" fmla="*/ 2156 h 2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58" h="2156">
                  <a:moveTo>
                    <a:pt x="2000" y="2156"/>
                  </a:moveTo>
                  <a:lnTo>
                    <a:pt x="2000" y="2156"/>
                  </a:lnTo>
                  <a:lnTo>
                    <a:pt x="2038" y="2154"/>
                  </a:lnTo>
                  <a:lnTo>
                    <a:pt x="2076" y="2148"/>
                  </a:lnTo>
                  <a:lnTo>
                    <a:pt x="2116" y="2138"/>
                  </a:lnTo>
                  <a:lnTo>
                    <a:pt x="2160" y="2124"/>
                  </a:lnTo>
                  <a:lnTo>
                    <a:pt x="2204" y="2108"/>
                  </a:lnTo>
                  <a:lnTo>
                    <a:pt x="2248" y="2088"/>
                  </a:lnTo>
                  <a:lnTo>
                    <a:pt x="2294" y="2066"/>
                  </a:lnTo>
                  <a:lnTo>
                    <a:pt x="2342" y="2040"/>
                  </a:lnTo>
                  <a:lnTo>
                    <a:pt x="2390" y="2014"/>
                  </a:lnTo>
                  <a:lnTo>
                    <a:pt x="2438" y="1984"/>
                  </a:lnTo>
                  <a:lnTo>
                    <a:pt x="2486" y="1952"/>
                  </a:lnTo>
                  <a:lnTo>
                    <a:pt x="2536" y="1918"/>
                  </a:lnTo>
                  <a:lnTo>
                    <a:pt x="2584" y="1882"/>
                  </a:lnTo>
                  <a:lnTo>
                    <a:pt x="2632" y="1846"/>
                  </a:lnTo>
                  <a:lnTo>
                    <a:pt x="2728" y="1770"/>
                  </a:lnTo>
                  <a:lnTo>
                    <a:pt x="2820" y="1692"/>
                  </a:lnTo>
                  <a:lnTo>
                    <a:pt x="2908" y="1612"/>
                  </a:lnTo>
                  <a:lnTo>
                    <a:pt x="2990" y="1534"/>
                  </a:lnTo>
                  <a:lnTo>
                    <a:pt x="3064" y="1458"/>
                  </a:lnTo>
                  <a:lnTo>
                    <a:pt x="3130" y="1386"/>
                  </a:lnTo>
                  <a:lnTo>
                    <a:pt x="3184" y="1320"/>
                  </a:lnTo>
                  <a:lnTo>
                    <a:pt x="3208" y="1290"/>
                  </a:lnTo>
                  <a:lnTo>
                    <a:pt x="3228" y="1262"/>
                  </a:lnTo>
                  <a:lnTo>
                    <a:pt x="3244" y="1238"/>
                  </a:lnTo>
                  <a:lnTo>
                    <a:pt x="3256" y="1214"/>
                  </a:lnTo>
                  <a:lnTo>
                    <a:pt x="3256" y="1214"/>
                  </a:lnTo>
                  <a:lnTo>
                    <a:pt x="3328" y="1076"/>
                  </a:lnTo>
                  <a:lnTo>
                    <a:pt x="3416" y="898"/>
                  </a:lnTo>
                  <a:lnTo>
                    <a:pt x="3616" y="494"/>
                  </a:lnTo>
                  <a:lnTo>
                    <a:pt x="3858" y="0"/>
                  </a:lnTo>
                  <a:lnTo>
                    <a:pt x="3858" y="0"/>
                  </a:lnTo>
                  <a:lnTo>
                    <a:pt x="3834" y="40"/>
                  </a:lnTo>
                  <a:lnTo>
                    <a:pt x="3772" y="146"/>
                  </a:lnTo>
                  <a:lnTo>
                    <a:pt x="3684" y="294"/>
                  </a:lnTo>
                  <a:lnTo>
                    <a:pt x="3632" y="378"/>
                  </a:lnTo>
                  <a:lnTo>
                    <a:pt x="3578" y="462"/>
                  </a:lnTo>
                  <a:lnTo>
                    <a:pt x="3522" y="548"/>
                  </a:lnTo>
                  <a:lnTo>
                    <a:pt x="3466" y="628"/>
                  </a:lnTo>
                  <a:lnTo>
                    <a:pt x="3412" y="704"/>
                  </a:lnTo>
                  <a:lnTo>
                    <a:pt x="3362" y="768"/>
                  </a:lnTo>
                  <a:lnTo>
                    <a:pt x="3338" y="796"/>
                  </a:lnTo>
                  <a:lnTo>
                    <a:pt x="3314" y="822"/>
                  </a:lnTo>
                  <a:lnTo>
                    <a:pt x="3294" y="842"/>
                  </a:lnTo>
                  <a:lnTo>
                    <a:pt x="3274" y="860"/>
                  </a:lnTo>
                  <a:lnTo>
                    <a:pt x="3256" y="872"/>
                  </a:lnTo>
                  <a:lnTo>
                    <a:pt x="3240" y="880"/>
                  </a:lnTo>
                  <a:lnTo>
                    <a:pt x="3232" y="882"/>
                  </a:lnTo>
                  <a:lnTo>
                    <a:pt x="3226" y="882"/>
                  </a:lnTo>
                  <a:lnTo>
                    <a:pt x="3220" y="880"/>
                  </a:lnTo>
                  <a:lnTo>
                    <a:pt x="3214" y="878"/>
                  </a:lnTo>
                  <a:lnTo>
                    <a:pt x="3212" y="880"/>
                  </a:lnTo>
                  <a:lnTo>
                    <a:pt x="3212" y="880"/>
                  </a:lnTo>
                  <a:lnTo>
                    <a:pt x="3142" y="764"/>
                  </a:lnTo>
                  <a:lnTo>
                    <a:pt x="3100" y="700"/>
                  </a:lnTo>
                  <a:lnTo>
                    <a:pt x="3052" y="634"/>
                  </a:lnTo>
                  <a:lnTo>
                    <a:pt x="3002" y="566"/>
                  </a:lnTo>
                  <a:lnTo>
                    <a:pt x="2946" y="498"/>
                  </a:lnTo>
                  <a:lnTo>
                    <a:pt x="2916" y="464"/>
                  </a:lnTo>
                  <a:lnTo>
                    <a:pt x="2886" y="432"/>
                  </a:lnTo>
                  <a:lnTo>
                    <a:pt x="2854" y="398"/>
                  </a:lnTo>
                  <a:lnTo>
                    <a:pt x="2820" y="366"/>
                  </a:lnTo>
                  <a:lnTo>
                    <a:pt x="2786" y="334"/>
                  </a:lnTo>
                  <a:lnTo>
                    <a:pt x="2750" y="304"/>
                  </a:lnTo>
                  <a:lnTo>
                    <a:pt x="2712" y="274"/>
                  </a:lnTo>
                  <a:lnTo>
                    <a:pt x="2674" y="246"/>
                  </a:lnTo>
                  <a:lnTo>
                    <a:pt x="2634" y="220"/>
                  </a:lnTo>
                  <a:lnTo>
                    <a:pt x="2592" y="194"/>
                  </a:lnTo>
                  <a:lnTo>
                    <a:pt x="2550" y="172"/>
                  </a:lnTo>
                  <a:lnTo>
                    <a:pt x="2504" y="150"/>
                  </a:lnTo>
                  <a:lnTo>
                    <a:pt x="2458" y="130"/>
                  </a:lnTo>
                  <a:lnTo>
                    <a:pt x="2410" y="112"/>
                  </a:lnTo>
                  <a:lnTo>
                    <a:pt x="2362" y="98"/>
                  </a:lnTo>
                  <a:lnTo>
                    <a:pt x="2312" y="84"/>
                  </a:lnTo>
                  <a:lnTo>
                    <a:pt x="2258" y="74"/>
                  </a:lnTo>
                  <a:lnTo>
                    <a:pt x="2204" y="68"/>
                  </a:lnTo>
                  <a:lnTo>
                    <a:pt x="2150" y="62"/>
                  </a:lnTo>
                  <a:lnTo>
                    <a:pt x="2092" y="60"/>
                  </a:lnTo>
                  <a:lnTo>
                    <a:pt x="2092" y="60"/>
                  </a:lnTo>
                  <a:lnTo>
                    <a:pt x="0" y="62"/>
                  </a:lnTo>
                  <a:lnTo>
                    <a:pt x="2" y="2074"/>
                  </a:lnTo>
                  <a:lnTo>
                    <a:pt x="0" y="2156"/>
                  </a:lnTo>
                  <a:lnTo>
                    <a:pt x="0" y="2156"/>
                  </a:lnTo>
                  <a:lnTo>
                    <a:pt x="2000" y="2156"/>
                  </a:lnTo>
                  <a:close/>
                </a:path>
              </a:pathLst>
            </a:custGeom>
            <a:solidFill>
              <a:srgbClr val="519B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" name="Freeform 242">
              <a:extLst>
                <a:ext uri="{FF2B5EF4-FFF2-40B4-BE49-F238E27FC236}">
                  <a16:creationId xmlns:a16="http://schemas.microsoft.com/office/drawing/2014/main" id="{4596C916-6F29-4E0C-834B-9E4440F58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0772" y="2493702"/>
              <a:ext cx="4879975" cy="2347415"/>
            </a:xfrm>
            <a:custGeom>
              <a:avLst/>
              <a:gdLst>
                <a:gd name="T0" fmla="*/ 0 w 3074"/>
                <a:gd name="T1" fmla="*/ 0 h 1214"/>
                <a:gd name="T2" fmla="*/ 0 w 3074"/>
                <a:gd name="T3" fmla="*/ 0 h 1214"/>
                <a:gd name="T4" fmla="*/ 14 w 3074"/>
                <a:gd name="T5" fmla="*/ 32 h 1214"/>
                <a:gd name="T6" fmla="*/ 30 w 3074"/>
                <a:gd name="T7" fmla="*/ 70 h 1214"/>
                <a:gd name="T8" fmla="*/ 56 w 3074"/>
                <a:gd name="T9" fmla="*/ 118 h 1214"/>
                <a:gd name="T10" fmla="*/ 88 w 3074"/>
                <a:gd name="T11" fmla="*/ 178 h 1214"/>
                <a:gd name="T12" fmla="*/ 126 w 3074"/>
                <a:gd name="T13" fmla="*/ 246 h 1214"/>
                <a:gd name="T14" fmla="*/ 172 w 3074"/>
                <a:gd name="T15" fmla="*/ 318 h 1214"/>
                <a:gd name="T16" fmla="*/ 226 w 3074"/>
                <a:gd name="T17" fmla="*/ 396 h 1214"/>
                <a:gd name="T18" fmla="*/ 254 w 3074"/>
                <a:gd name="T19" fmla="*/ 436 h 1214"/>
                <a:gd name="T20" fmla="*/ 286 w 3074"/>
                <a:gd name="T21" fmla="*/ 478 h 1214"/>
                <a:gd name="T22" fmla="*/ 318 w 3074"/>
                <a:gd name="T23" fmla="*/ 518 h 1214"/>
                <a:gd name="T24" fmla="*/ 354 w 3074"/>
                <a:gd name="T25" fmla="*/ 560 h 1214"/>
                <a:gd name="T26" fmla="*/ 390 w 3074"/>
                <a:gd name="T27" fmla="*/ 600 h 1214"/>
                <a:gd name="T28" fmla="*/ 428 w 3074"/>
                <a:gd name="T29" fmla="*/ 640 h 1214"/>
                <a:gd name="T30" fmla="*/ 468 w 3074"/>
                <a:gd name="T31" fmla="*/ 680 h 1214"/>
                <a:gd name="T32" fmla="*/ 510 w 3074"/>
                <a:gd name="T33" fmla="*/ 718 h 1214"/>
                <a:gd name="T34" fmla="*/ 554 w 3074"/>
                <a:gd name="T35" fmla="*/ 756 h 1214"/>
                <a:gd name="T36" fmla="*/ 600 w 3074"/>
                <a:gd name="T37" fmla="*/ 792 h 1214"/>
                <a:gd name="T38" fmla="*/ 646 w 3074"/>
                <a:gd name="T39" fmla="*/ 828 h 1214"/>
                <a:gd name="T40" fmla="*/ 696 w 3074"/>
                <a:gd name="T41" fmla="*/ 860 h 1214"/>
                <a:gd name="T42" fmla="*/ 748 w 3074"/>
                <a:gd name="T43" fmla="*/ 890 h 1214"/>
                <a:gd name="T44" fmla="*/ 800 w 3074"/>
                <a:gd name="T45" fmla="*/ 920 h 1214"/>
                <a:gd name="T46" fmla="*/ 854 w 3074"/>
                <a:gd name="T47" fmla="*/ 946 h 1214"/>
                <a:gd name="T48" fmla="*/ 912 w 3074"/>
                <a:gd name="T49" fmla="*/ 968 h 1214"/>
                <a:gd name="T50" fmla="*/ 912 w 3074"/>
                <a:gd name="T51" fmla="*/ 968 h 1214"/>
                <a:gd name="T52" fmla="*/ 972 w 3074"/>
                <a:gd name="T53" fmla="*/ 990 h 1214"/>
                <a:gd name="T54" fmla="*/ 1036 w 3074"/>
                <a:gd name="T55" fmla="*/ 1010 h 1214"/>
                <a:gd name="T56" fmla="*/ 1106 w 3074"/>
                <a:gd name="T57" fmla="*/ 1030 h 1214"/>
                <a:gd name="T58" fmla="*/ 1180 w 3074"/>
                <a:gd name="T59" fmla="*/ 1046 h 1214"/>
                <a:gd name="T60" fmla="*/ 1258 w 3074"/>
                <a:gd name="T61" fmla="*/ 1064 h 1214"/>
                <a:gd name="T62" fmla="*/ 1338 w 3074"/>
                <a:gd name="T63" fmla="*/ 1078 h 1214"/>
                <a:gd name="T64" fmla="*/ 1422 w 3074"/>
                <a:gd name="T65" fmla="*/ 1094 h 1214"/>
                <a:gd name="T66" fmla="*/ 1508 w 3074"/>
                <a:gd name="T67" fmla="*/ 1106 h 1214"/>
                <a:gd name="T68" fmla="*/ 1684 w 3074"/>
                <a:gd name="T69" fmla="*/ 1130 h 1214"/>
                <a:gd name="T70" fmla="*/ 1866 w 3074"/>
                <a:gd name="T71" fmla="*/ 1150 h 1214"/>
                <a:gd name="T72" fmla="*/ 2046 w 3074"/>
                <a:gd name="T73" fmla="*/ 1166 h 1214"/>
                <a:gd name="T74" fmla="*/ 2222 w 3074"/>
                <a:gd name="T75" fmla="*/ 1180 h 1214"/>
                <a:gd name="T76" fmla="*/ 2392 w 3074"/>
                <a:gd name="T77" fmla="*/ 1190 h 1214"/>
                <a:gd name="T78" fmla="*/ 2552 w 3074"/>
                <a:gd name="T79" fmla="*/ 1198 h 1214"/>
                <a:gd name="T80" fmla="*/ 2696 w 3074"/>
                <a:gd name="T81" fmla="*/ 1204 h 1214"/>
                <a:gd name="T82" fmla="*/ 2822 w 3074"/>
                <a:gd name="T83" fmla="*/ 1210 h 1214"/>
                <a:gd name="T84" fmla="*/ 3006 w 3074"/>
                <a:gd name="T85" fmla="*/ 1214 h 1214"/>
                <a:gd name="T86" fmla="*/ 3074 w 3074"/>
                <a:gd name="T87" fmla="*/ 1214 h 1214"/>
                <a:gd name="T88" fmla="*/ 3074 w 3074"/>
                <a:gd name="T89" fmla="*/ 0 h 1214"/>
                <a:gd name="T90" fmla="*/ 0 w 3074"/>
                <a:gd name="T91" fmla="*/ 0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74" h="1214">
                  <a:moveTo>
                    <a:pt x="0" y="0"/>
                  </a:moveTo>
                  <a:lnTo>
                    <a:pt x="0" y="0"/>
                  </a:lnTo>
                  <a:lnTo>
                    <a:pt x="14" y="32"/>
                  </a:lnTo>
                  <a:lnTo>
                    <a:pt x="30" y="70"/>
                  </a:lnTo>
                  <a:lnTo>
                    <a:pt x="56" y="118"/>
                  </a:lnTo>
                  <a:lnTo>
                    <a:pt x="88" y="178"/>
                  </a:lnTo>
                  <a:lnTo>
                    <a:pt x="126" y="246"/>
                  </a:lnTo>
                  <a:lnTo>
                    <a:pt x="172" y="318"/>
                  </a:lnTo>
                  <a:lnTo>
                    <a:pt x="226" y="396"/>
                  </a:lnTo>
                  <a:lnTo>
                    <a:pt x="254" y="436"/>
                  </a:lnTo>
                  <a:lnTo>
                    <a:pt x="286" y="478"/>
                  </a:lnTo>
                  <a:lnTo>
                    <a:pt x="318" y="518"/>
                  </a:lnTo>
                  <a:lnTo>
                    <a:pt x="354" y="560"/>
                  </a:lnTo>
                  <a:lnTo>
                    <a:pt x="390" y="600"/>
                  </a:lnTo>
                  <a:lnTo>
                    <a:pt x="428" y="640"/>
                  </a:lnTo>
                  <a:lnTo>
                    <a:pt x="468" y="680"/>
                  </a:lnTo>
                  <a:lnTo>
                    <a:pt x="510" y="718"/>
                  </a:lnTo>
                  <a:lnTo>
                    <a:pt x="554" y="756"/>
                  </a:lnTo>
                  <a:lnTo>
                    <a:pt x="600" y="792"/>
                  </a:lnTo>
                  <a:lnTo>
                    <a:pt x="646" y="828"/>
                  </a:lnTo>
                  <a:lnTo>
                    <a:pt x="696" y="860"/>
                  </a:lnTo>
                  <a:lnTo>
                    <a:pt x="748" y="890"/>
                  </a:lnTo>
                  <a:lnTo>
                    <a:pt x="800" y="920"/>
                  </a:lnTo>
                  <a:lnTo>
                    <a:pt x="854" y="946"/>
                  </a:lnTo>
                  <a:lnTo>
                    <a:pt x="912" y="968"/>
                  </a:lnTo>
                  <a:lnTo>
                    <a:pt x="912" y="968"/>
                  </a:lnTo>
                  <a:lnTo>
                    <a:pt x="972" y="990"/>
                  </a:lnTo>
                  <a:lnTo>
                    <a:pt x="1036" y="1010"/>
                  </a:lnTo>
                  <a:lnTo>
                    <a:pt x="1106" y="1030"/>
                  </a:lnTo>
                  <a:lnTo>
                    <a:pt x="1180" y="1046"/>
                  </a:lnTo>
                  <a:lnTo>
                    <a:pt x="1258" y="1064"/>
                  </a:lnTo>
                  <a:lnTo>
                    <a:pt x="1338" y="1078"/>
                  </a:lnTo>
                  <a:lnTo>
                    <a:pt x="1422" y="1094"/>
                  </a:lnTo>
                  <a:lnTo>
                    <a:pt x="1508" y="1106"/>
                  </a:lnTo>
                  <a:lnTo>
                    <a:pt x="1684" y="1130"/>
                  </a:lnTo>
                  <a:lnTo>
                    <a:pt x="1866" y="1150"/>
                  </a:lnTo>
                  <a:lnTo>
                    <a:pt x="2046" y="1166"/>
                  </a:lnTo>
                  <a:lnTo>
                    <a:pt x="2222" y="1180"/>
                  </a:lnTo>
                  <a:lnTo>
                    <a:pt x="2392" y="1190"/>
                  </a:lnTo>
                  <a:lnTo>
                    <a:pt x="2552" y="1198"/>
                  </a:lnTo>
                  <a:lnTo>
                    <a:pt x="2696" y="1204"/>
                  </a:lnTo>
                  <a:lnTo>
                    <a:pt x="2822" y="1210"/>
                  </a:lnTo>
                  <a:lnTo>
                    <a:pt x="3006" y="1214"/>
                  </a:lnTo>
                  <a:lnTo>
                    <a:pt x="3074" y="1214"/>
                  </a:lnTo>
                  <a:lnTo>
                    <a:pt x="30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B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" name="Freeform 248">
              <a:extLst>
                <a:ext uri="{FF2B5EF4-FFF2-40B4-BE49-F238E27FC236}">
                  <a16:creationId xmlns:a16="http://schemas.microsoft.com/office/drawing/2014/main" id="{15F12B20-4702-4D46-89F8-615AC6890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8979" y="2395719"/>
              <a:ext cx="4971768" cy="4346040"/>
            </a:xfrm>
            <a:custGeom>
              <a:avLst/>
              <a:gdLst>
                <a:gd name="T0" fmla="*/ 3188 w 3188"/>
                <a:gd name="T1" fmla="*/ 1300 h 2414"/>
                <a:gd name="T2" fmla="*/ 2764 w 3188"/>
                <a:gd name="T3" fmla="*/ 1290 h 2414"/>
                <a:gd name="T4" fmla="*/ 2480 w 3188"/>
                <a:gd name="T5" fmla="*/ 1274 h 2414"/>
                <a:gd name="T6" fmla="*/ 2174 w 3188"/>
                <a:gd name="T7" fmla="*/ 1252 h 2414"/>
                <a:gd name="T8" fmla="*/ 1862 w 3188"/>
                <a:gd name="T9" fmla="*/ 1216 h 2414"/>
                <a:gd name="T10" fmla="*/ 1636 w 3188"/>
                <a:gd name="T11" fmla="*/ 1180 h 2414"/>
                <a:gd name="T12" fmla="*/ 1494 w 3188"/>
                <a:gd name="T13" fmla="*/ 1152 h 2414"/>
                <a:gd name="T14" fmla="*/ 1362 w 3188"/>
                <a:gd name="T15" fmla="*/ 1120 h 2414"/>
                <a:gd name="T16" fmla="*/ 1242 w 3188"/>
                <a:gd name="T17" fmla="*/ 1084 h 2414"/>
                <a:gd name="T18" fmla="*/ 1136 w 3188"/>
                <a:gd name="T19" fmla="*/ 1042 h 2414"/>
                <a:gd name="T20" fmla="*/ 1088 w 3188"/>
                <a:gd name="T21" fmla="*/ 1020 h 2414"/>
                <a:gd name="T22" fmla="*/ 978 w 3188"/>
                <a:gd name="T23" fmla="*/ 960 h 2414"/>
                <a:gd name="T24" fmla="*/ 876 w 3188"/>
                <a:gd name="T25" fmla="*/ 898 h 2414"/>
                <a:gd name="T26" fmla="*/ 782 w 3188"/>
                <a:gd name="T27" fmla="*/ 836 h 2414"/>
                <a:gd name="T28" fmla="*/ 694 w 3188"/>
                <a:gd name="T29" fmla="*/ 770 h 2414"/>
                <a:gd name="T30" fmla="*/ 536 w 3188"/>
                <a:gd name="T31" fmla="*/ 638 h 2414"/>
                <a:gd name="T32" fmla="*/ 400 w 3188"/>
                <a:gd name="T33" fmla="*/ 502 h 2414"/>
                <a:gd name="T34" fmla="*/ 284 w 3188"/>
                <a:gd name="T35" fmla="*/ 368 h 2414"/>
                <a:gd name="T36" fmla="*/ 180 w 3188"/>
                <a:gd name="T37" fmla="*/ 238 h 2414"/>
                <a:gd name="T38" fmla="*/ 0 w 3188"/>
                <a:gd name="T39" fmla="*/ 0 h 2414"/>
                <a:gd name="T40" fmla="*/ 28 w 3188"/>
                <a:gd name="T41" fmla="*/ 72 h 2414"/>
                <a:gd name="T42" fmla="*/ 94 w 3188"/>
                <a:gd name="T43" fmla="*/ 242 h 2414"/>
                <a:gd name="T44" fmla="*/ 198 w 3188"/>
                <a:gd name="T45" fmla="*/ 484 h 2414"/>
                <a:gd name="T46" fmla="*/ 334 w 3188"/>
                <a:gd name="T47" fmla="*/ 774 h 2414"/>
                <a:gd name="T48" fmla="*/ 414 w 3188"/>
                <a:gd name="T49" fmla="*/ 930 h 2414"/>
                <a:gd name="T50" fmla="*/ 500 w 3188"/>
                <a:gd name="T51" fmla="*/ 1086 h 2414"/>
                <a:gd name="T52" fmla="*/ 594 w 3188"/>
                <a:gd name="T53" fmla="*/ 1242 h 2414"/>
                <a:gd name="T54" fmla="*/ 694 w 3188"/>
                <a:gd name="T55" fmla="*/ 1394 h 2414"/>
                <a:gd name="T56" fmla="*/ 800 w 3188"/>
                <a:gd name="T57" fmla="*/ 1538 h 2414"/>
                <a:gd name="T58" fmla="*/ 912 w 3188"/>
                <a:gd name="T59" fmla="*/ 1672 h 2414"/>
                <a:gd name="T60" fmla="*/ 1030 w 3188"/>
                <a:gd name="T61" fmla="*/ 1792 h 2414"/>
                <a:gd name="T62" fmla="*/ 1152 w 3188"/>
                <a:gd name="T63" fmla="*/ 1894 h 2414"/>
                <a:gd name="T64" fmla="*/ 1216 w 3188"/>
                <a:gd name="T65" fmla="*/ 1940 h 2414"/>
                <a:gd name="T66" fmla="*/ 1356 w 3188"/>
                <a:gd name="T67" fmla="*/ 2022 h 2414"/>
                <a:gd name="T68" fmla="*/ 1506 w 3188"/>
                <a:gd name="T69" fmla="*/ 2094 h 2414"/>
                <a:gd name="T70" fmla="*/ 1668 w 3188"/>
                <a:gd name="T71" fmla="*/ 2156 h 2414"/>
                <a:gd name="T72" fmla="*/ 1834 w 3188"/>
                <a:gd name="T73" fmla="*/ 2210 h 2414"/>
                <a:gd name="T74" fmla="*/ 2002 w 3188"/>
                <a:gd name="T75" fmla="*/ 2256 h 2414"/>
                <a:gd name="T76" fmla="*/ 2172 w 3188"/>
                <a:gd name="T77" fmla="*/ 2294 h 2414"/>
                <a:gd name="T78" fmla="*/ 2338 w 3188"/>
                <a:gd name="T79" fmla="*/ 2326 h 2414"/>
                <a:gd name="T80" fmla="*/ 2574 w 3188"/>
                <a:gd name="T81" fmla="*/ 2362 h 2414"/>
                <a:gd name="T82" fmla="*/ 2848 w 3188"/>
                <a:gd name="T83" fmla="*/ 2394 h 2414"/>
                <a:gd name="T84" fmla="*/ 3056 w 3188"/>
                <a:gd name="T85" fmla="*/ 2410 h 2414"/>
                <a:gd name="T86" fmla="*/ 3188 w 3188"/>
                <a:gd name="T87" fmla="*/ 2414 h 2414"/>
                <a:gd name="connsiteX0" fmla="*/ 10000 w 10000"/>
                <a:gd name="connsiteY0" fmla="*/ 5385 h 10000"/>
                <a:gd name="connsiteX1" fmla="*/ 10000 w 10000"/>
                <a:gd name="connsiteY1" fmla="*/ 5385 h 10000"/>
                <a:gd name="connsiteX2" fmla="*/ 9429 w 10000"/>
                <a:gd name="connsiteY2" fmla="*/ 5377 h 10000"/>
                <a:gd name="connsiteX3" fmla="*/ 8670 w 10000"/>
                <a:gd name="connsiteY3" fmla="*/ 5344 h 10000"/>
                <a:gd name="connsiteX4" fmla="*/ 8237 w 10000"/>
                <a:gd name="connsiteY4" fmla="*/ 5319 h 10000"/>
                <a:gd name="connsiteX5" fmla="*/ 7779 w 10000"/>
                <a:gd name="connsiteY5" fmla="*/ 5278 h 10000"/>
                <a:gd name="connsiteX6" fmla="*/ 7302 w 10000"/>
                <a:gd name="connsiteY6" fmla="*/ 5236 h 10000"/>
                <a:gd name="connsiteX7" fmla="*/ 6819 w 10000"/>
                <a:gd name="connsiteY7" fmla="*/ 5186 h 10000"/>
                <a:gd name="connsiteX8" fmla="*/ 6324 w 10000"/>
                <a:gd name="connsiteY8" fmla="*/ 5112 h 10000"/>
                <a:gd name="connsiteX9" fmla="*/ 5841 w 10000"/>
                <a:gd name="connsiteY9" fmla="*/ 5037 h 10000"/>
                <a:gd name="connsiteX10" fmla="*/ 5364 w 10000"/>
                <a:gd name="connsiteY10" fmla="*/ 4946 h 10000"/>
                <a:gd name="connsiteX11" fmla="*/ 5132 w 10000"/>
                <a:gd name="connsiteY11" fmla="*/ 4888 h 10000"/>
                <a:gd name="connsiteX12" fmla="*/ 4906 w 10000"/>
                <a:gd name="connsiteY12" fmla="*/ 4838 h 10000"/>
                <a:gd name="connsiteX13" fmla="*/ 4686 w 10000"/>
                <a:gd name="connsiteY13" fmla="*/ 4772 h 10000"/>
                <a:gd name="connsiteX14" fmla="*/ 4479 w 10000"/>
                <a:gd name="connsiteY14" fmla="*/ 4706 h 10000"/>
                <a:gd name="connsiteX15" fmla="*/ 4272 w 10000"/>
                <a:gd name="connsiteY15" fmla="*/ 4640 h 10000"/>
                <a:gd name="connsiteX16" fmla="*/ 4078 w 10000"/>
                <a:gd name="connsiteY16" fmla="*/ 4565 h 10000"/>
                <a:gd name="connsiteX17" fmla="*/ 3896 w 10000"/>
                <a:gd name="connsiteY17" fmla="*/ 4490 h 10000"/>
                <a:gd name="connsiteX18" fmla="*/ 3720 w 10000"/>
                <a:gd name="connsiteY18" fmla="*/ 4408 h 10000"/>
                <a:gd name="connsiteX19" fmla="*/ 3563 w 10000"/>
                <a:gd name="connsiteY19" fmla="*/ 4316 h 10000"/>
                <a:gd name="connsiteX20" fmla="*/ 3413 w 10000"/>
                <a:gd name="connsiteY20" fmla="*/ 4225 h 10000"/>
                <a:gd name="connsiteX21" fmla="*/ 3413 w 10000"/>
                <a:gd name="connsiteY21" fmla="*/ 4225 h 10000"/>
                <a:gd name="connsiteX22" fmla="*/ 3237 w 10000"/>
                <a:gd name="connsiteY22" fmla="*/ 4101 h 10000"/>
                <a:gd name="connsiteX23" fmla="*/ 3068 w 10000"/>
                <a:gd name="connsiteY23" fmla="*/ 3977 h 10000"/>
                <a:gd name="connsiteX24" fmla="*/ 2905 w 10000"/>
                <a:gd name="connsiteY24" fmla="*/ 3853 h 10000"/>
                <a:gd name="connsiteX25" fmla="*/ 2748 w 10000"/>
                <a:gd name="connsiteY25" fmla="*/ 3720 h 10000"/>
                <a:gd name="connsiteX26" fmla="*/ 2597 w 10000"/>
                <a:gd name="connsiteY26" fmla="*/ 3596 h 10000"/>
                <a:gd name="connsiteX27" fmla="*/ 2453 w 10000"/>
                <a:gd name="connsiteY27" fmla="*/ 3463 h 10000"/>
                <a:gd name="connsiteX28" fmla="*/ 2315 w 10000"/>
                <a:gd name="connsiteY28" fmla="*/ 3331 h 10000"/>
                <a:gd name="connsiteX29" fmla="*/ 2177 w 10000"/>
                <a:gd name="connsiteY29" fmla="*/ 3190 h 10000"/>
                <a:gd name="connsiteX30" fmla="*/ 1920 w 10000"/>
                <a:gd name="connsiteY30" fmla="*/ 2916 h 10000"/>
                <a:gd name="connsiteX31" fmla="*/ 1681 w 10000"/>
                <a:gd name="connsiteY31" fmla="*/ 2643 h 10000"/>
                <a:gd name="connsiteX32" fmla="*/ 1462 w 10000"/>
                <a:gd name="connsiteY32" fmla="*/ 2361 h 10000"/>
                <a:gd name="connsiteX33" fmla="*/ 1255 w 10000"/>
                <a:gd name="connsiteY33" fmla="*/ 2080 h 10000"/>
                <a:gd name="connsiteX34" fmla="*/ 1066 w 10000"/>
                <a:gd name="connsiteY34" fmla="*/ 1806 h 10000"/>
                <a:gd name="connsiteX35" fmla="*/ 891 w 10000"/>
                <a:gd name="connsiteY35" fmla="*/ 1524 h 10000"/>
                <a:gd name="connsiteX36" fmla="*/ 721 w 10000"/>
                <a:gd name="connsiteY36" fmla="*/ 1259 h 10000"/>
                <a:gd name="connsiteX37" fmla="*/ 565 w 10000"/>
                <a:gd name="connsiteY37" fmla="*/ 986 h 10000"/>
                <a:gd name="connsiteX38" fmla="*/ 270 w 10000"/>
                <a:gd name="connsiteY38" fmla="*/ 481 h 10000"/>
                <a:gd name="connsiteX39" fmla="*/ 0 w 10000"/>
                <a:gd name="connsiteY39" fmla="*/ 0 h 10000"/>
                <a:gd name="connsiteX40" fmla="*/ 88 w 10000"/>
                <a:gd name="connsiteY40" fmla="*/ 298 h 10000"/>
                <a:gd name="connsiteX41" fmla="*/ 176 w 10000"/>
                <a:gd name="connsiteY41" fmla="*/ 605 h 10000"/>
                <a:gd name="connsiteX42" fmla="*/ 295 w 10000"/>
                <a:gd name="connsiteY42" fmla="*/ 1002 h 10000"/>
                <a:gd name="connsiteX43" fmla="*/ 445 w 10000"/>
                <a:gd name="connsiteY43" fmla="*/ 1475 h 10000"/>
                <a:gd name="connsiteX44" fmla="*/ 621 w 10000"/>
                <a:gd name="connsiteY44" fmla="*/ 2005 h 10000"/>
                <a:gd name="connsiteX45" fmla="*/ 822 w 10000"/>
                <a:gd name="connsiteY45" fmla="*/ 2593 h 10000"/>
                <a:gd name="connsiteX46" fmla="*/ 1048 w 10000"/>
                <a:gd name="connsiteY46" fmla="*/ 3206 h 10000"/>
                <a:gd name="connsiteX47" fmla="*/ 1167 w 10000"/>
                <a:gd name="connsiteY47" fmla="*/ 3529 h 10000"/>
                <a:gd name="connsiteX48" fmla="*/ 1299 w 10000"/>
                <a:gd name="connsiteY48" fmla="*/ 3853 h 10000"/>
                <a:gd name="connsiteX49" fmla="*/ 1430 w 10000"/>
                <a:gd name="connsiteY49" fmla="*/ 4176 h 10000"/>
                <a:gd name="connsiteX50" fmla="*/ 1568 w 10000"/>
                <a:gd name="connsiteY50" fmla="*/ 4499 h 10000"/>
                <a:gd name="connsiteX51" fmla="*/ 1713 w 10000"/>
                <a:gd name="connsiteY51" fmla="*/ 4822 h 10000"/>
                <a:gd name="connsiteX52" fmla="*/ 1863 w 10000"/>
                <a:gd name="connsiteY52" fmla="*/ 5145 h 10000"/>
                <a:gd name="connsiteX53" fmla="*/ 2020 w 10000"/>
                <a:gd name="connsiteY53" fmla="*/ 5460 h 10000"/>
                <a:gd name="connsiteX54" fmla="*/ 2177 w 10000"/>
                <a:gd name="connsiteY54" fmla="*/ 5775 h 10000"/>
                <a:gd name="connsiteX55" fmla="*/ 2340 w 10000"/>
                <a:gd name="connsiteY55" fmla="*/ 6081 h 10000"/>
                <a:gd name="connsiteX56" fmla="*/ 2509 w 10000"/>
                <a:gd name="connsiteY56" fmla="*/ 6371 h 10000"/>
                <a:gd name="connsiteX57" fmla="*/ 2685 w 10000"/>
                <a:gd name="connsiteY57" fmla="*/ 6653 h 10000"/>
                <a:gd name="connsiteX58" fmla="*/ 2861 w 10000"/>
                <a:gd name="connsiteY58" fmla="*/ 6926 h 10000"/>
                <a:gd name="connsiteX59" fmla="*/ 3043 w 10000"/>
                <a:gd name="connsiteY59" fmla="*/ 7183 h 10000"/>
                <a:gd name="connsiteX60" fmla="*/ 3231 w 10000"/>
                <a:gd name="connsiteY60" fmla="*/ 7423 h 10000"/>
                <a:gd name="connsiteX61" fmla="*/ 3419 w 10000"/>
                <a:gd name="connsiteY61" fmla="*/ 7647 h 10000"/>
                <a:gd name="connsiteX62" fmla="*/ 3614 w 10000"/>
                <a:gd name="connsiteY62" fmla="*/ 7846 h 10000"/>
                <a:gd name="connsiteX63" fmla="*/ 3614 w 10000"/>
                <a:gd name="connsiteY63" fmla="*/ 7846 h 10000"/>
                <a:gd name="connsiteX64" fmla="*/ 3814 w 10000"/>
                <a:gd name="connsiteY64" fmla="*/ 8036 h 10000"/>
                <a:gd name="connsiteX65" fmla="*/ 4028 w 10000"/>
                <a:gd name="connsiteY65" fmla="*/ 8210 h 10000"/>
                <a:gd name="connsiteX66" fmla="*/ 4253 w 10000"/>
                <a:gd name="connsiteY66" fmla="*/ 8376 h 10000"/>
                <a:gd name="connsiteX67" fmla="*/ 4486 w 10000"/>
                <a:gd name="connsiteY67" fmla="*/ 8525 h 10000"/>
                <a:gd name="connsiteX68" fmla="*/ 4724 w 10000"/>
                <a:gd name="connsiteY68" fmla="*/ 8674 h 10000"/>
                <a:gd name="connsiteX69" fmla="*/ 4975 w 10000"/>
                <a:gd name="connsiteY69" fmla="*/ 8807 h 10000"/>
                <a:gd name="connsiteX70" fmla="*/ 5232 w 10000"/>
                <a:gd name="connsiteY70" fmla="*/ 8931 h 10000"/>
                <a:gd name="connsiteX71" fmla="*/ 5489 w 10000"/>
                <a:gd name="connsiteY71" fmla="*/ 9047 h 10000"/>
                <a:gd name="connsiteX72" fmla="*/ 5753 w 10000"/>
                <a:gd name="connsiteY72" fmla="*/ 9155 h 10000"/>
                <a:gd name="connsiteX73" fmla="*/ 6016 w 10000"/>
                <a:gd name="connsiteY73" fmla="*/ 9254 h 10000"/>
                <a:gd name="connsiteX74" fmla="*/ 6280 w 10000"/>
                <a:gd name="connsiteY74" fmla="*/ 9345 h 10000"/>
                <a:gd name="connsiteX75" fmla="*/ 6550 w 10000"/>
                <a:gd name="connsiteY75" fmla="*/ 9428 h 10000"/>
                <a:gd name="connsiteX76" fmla="*/ 6813 w 10000"/>
                <a:gd name="connsiteY76" fmla="*/ 9503 h 10000"/>
                <a:gd name="connsiteX77" fmla="*/ 7070 w 10000"/>
                <a:gd name="connsiteY77" fmla="*/ 9577 h 10000"/>
                <a:gd name="connsiteX78" fmla="*/ 7334 w 10000"/>
                <a:gd name="connsiteY78" fmla="*/ 9635 h 10000"/>
                <a:gd name="connsiteX79" fmla="*/ 7585 w 10000"/>
                <a:gd name="connsiteY79" fmla="*/ 9693 h 10000"/>
                <a:gd name="connsiteX80" fmla="*/ 8074 w 10000"/>
                <a:gd name="connsiteY80" fmla="*/ 9785 h 10000"/>
                <a:gd name="connsiteX81" fmla="*/ 8526 w 10000"/>
                <a:gd name="connsiteY81" fmla="*/ 9859 h 10000"/>
                <a:gd name="connsiteX82" fmla="*/ 8934 w 10000"/>
                <a:gd name="connsiteY82" fmla="*/ 9917 h 10000"/>
                <a:gd name="connsiteX83" fmla="*/ 9291 w 10000"/>
                <a:gd name="connsiteY83" fmla="*/ 9950 h 10000"/>
                <a:gd name="connsiteX84" fmla="*/ 9586 w 10000"/>
                <a:gd name="connsiteY84" fmla="*/ 9983 h 10000"/>
                <a:gd name="connsiteX85" fmla="*/ 9806 w 10000"/>
                <a:gd name="connsiteY85" fmla="*/ 9992 h 10000"/>
                <a:gd name="connsiteX86" fmla="*/ 10000 w 10000"/>
                <a:gd name="connsiteY86" fmla="*/ 10000 h 10000"/>
                <a:gd name="connsiteX87" fmla="*/ 10000 w 10000"/>
                <a:gd name="connsiteY87" fmla="*/ 5385 h 10000"/>
                <a:gd name="connsiteX0" fmla="*/ 9912 w 9912"/>
                <a:gd name="connsiteY0" fmla="*/ 5087 h 9702"/>
                <a:gd name="connsiteX1" fmla="*/ 9912 w 9912"/>
                <a:gd name="connsiteY1" fmla="*/ 5087 h 9702"/>
                <a:gd name="connsiteX2" fmla="*/ 9341 w 9912"/>
                <a:gd name="connsiteY2" fmla="*/ 5079 h 9702"/>
                <a:gd name="connsiteX3" fmla="*/ 8582 w 9912"/>
                <a:gd name="connsiteY3" fmla="*/ 5046 h 9702"/>
                <a:gd name="connsiteX4" fmla="*/ 8149 w 9912"/>
                <a:gd name="connsiteY4" fmla="*/ 5021 h 9702"/>
                <a:gd name="connsiteX5" fmla="*/ 7691 w 9912"/>
                <a:gd name="connsiteY5" fmla="*/ 4980 h 9702"/>
                <a:gd name="connsiteX6" fmla="*/ 7214 w 9912"/>
                <a:gd name="connsiteY6" fmla="*/ 4938 h 9702"/>
                <a:gd name="connsiteX7" fmla="*/ 6731 w 9912"/>
                <a:gd name="connsiteY7" fmla="*/ 4888 h 9702"/>
                <a:gd name="connsiteX8" fmla="*/ 6236 w 9912"/>
                <a:gd name="connsiteY8" fmla="*/ 4814 h 9702"/>
                <a:gd name="connsiteX9" fmla="*/ 5753 w 9912"/>
                <a:gd name="connsiteY9" fmla="*/ 4739 h 9702"/>
                <a:gd name="connsiteX10" fmla="*/ 5276 w 9912"/>
                <a:gd name="connsiteY10" fmla="*/ 4648 h 9702"/>
                <a:gd name="connsiteX11" fmla="*/ 5044 w 9912"/>
                <a:gd name="connsiteY11" fmla="*/ 4590 h 9702"/>
                <a:gd name="connsiteX12" fmla="*/ 4818 w 9912"/>
                <a:gd name="connsiteY12" fmla="*/ 4540 h 9702"/>
                <a:gd name="connsiteX13" fmla="*/ 4598 w 9912"/>
                <a:gd name="connsiteY13" fmla="*/ 4474 h 9702"/>
                <a:gd name="connsiteX14" fmla="*/ 4391 w 9912"/>
                <a:gd name="connsiteY14" fmla="*/ 4408 h 9702"/>
                <a:gd name="connsiteX15" fmla="*/ 4184 w 9912"/>
                <a:gd name="connsiteY15" fmla="*/ 4342 h 9702"/>
                <a:gd name="connsiteX16" fmla="*/ 3990 w 9912"/>
                <a:gd name="connsiteY16" fmla="*/ 4267 h 9702"/>
                <a:gd name="connsiteX17" fmla="*/ 3808 w 9912"/>
                <a:gd name="connsiteY17" fmla="*/ 4192 h 9702"/>
                <a:gd name="connsiteX18" fmla="*/ 3632 w 9912"/>
                <a:gd name="connsiteY18" fmla="*/ 4110 h 9702"/>
                <a:gd name="connsiteX19" fmla="*/ 3475 w 9912"/>
                <a:gd name="connsiteY19" fmla="*/ 4018 h 9702"/>
                <a:gd name="connsiteX20" fmla="*/ 3325 w 9912"/>
                <a:gd name="connsiteY20" fmla="*/ 3927 h 9702"/>
                <a:gd name="connsiteX21" fmla="*/ 3325 w 9912"/>
                <a:gd name="connsiteY21" fmla="*/ 3927 h 9702"/>
                <a:gd name="connsiteX22" fmla="*/ 3149 w 9912"/>
                <a:gd name="connsiteY22" fmla="*/ 3803 h 9702"/>
                <a:gd name="connsiteX23" fmla="*/ 2980 w 9912"/>
                <a:gd name="connsiteY23" fmla="*/ 3679 h 9702"/>
                <a:gd name="connsiteX24" fmla="*/ 2817 w 9912"/>
                <a:gd name="connsiteY24" fmla="*/ 3555 h 9702"/>
                <a:gd name="connsiteX25" fmla="*/ 2660 w 9912"/>
                <a:gd name="connsiteY25" fmla="*/ 3422 h 9702"/>
                <a:gd name="connsiteX26" fmla="*/ 2509 w 9912"/>
                <a:gd name="connsiteY26" fmla="*/ 3298 h 9702"/>
                <a:gd name="connsiteX27" fmla="*/ 2365 w 9912"/>
                <a:gd name="connsiteY27" fmla="*/ 3165 h 9702"/>
                <a:gd name="connsiteX28" fmla="*/ 2227 w 9912"/>
                <a:gd name="connsiteY28" fmla="*/ 3033 h 9702"/>
                <a:gd name="connsiteX29" fmla="*/ 2089 w 9912"/>
                <a:gd name="connsiteY29" fmla="*/ 2892 h 9702"/>
                <a:gd name="connsiteX30" fmla="*/ 1832 w 9912"/>
                <a:gd name="connsiteY30" fmla="*/ 2618 h 9702"/>
                <a:gd name="connsiteX31" fmla="*/ 1593 w 9912"/>
                <a:gd name="connsiteY31" fmla="*/ 2345 h 9702"/>
                <a:gd name="connsiteX32" fmla="*/ 1374 w 9912"/>
                <a:gd name="connsiteY32" fmla="*/ 2063 h 9702"/>
                <a:gd name="connsiteX33" fmla="*/ 1167 w 9912"/>
                <a:gd name="connsiteY33" fmla="*/ 1782 h 9702"/>
                <a:gd name="connsiteX34" fmla="*/ 978 w 9912"/>
                <a:gd name="connsiteY34" fmla="*/ 1508 h 9702"/>
                <a:gd name="connsiteX35" fmla="*/ 803 w 9912"/>
                <a:gd name="connsiteY35" fmla="*/ 1226 h 9702"/>
                <a:gd name="connsiteX36" fmla="*/ 633 w 9912"/>
                <a:gd name="connsiteY36" fmla="*/ 961 h 9702"/>
                <a:gd name="connsiteX37" fmla="*/ 477 w 9912"/>
                <a:gd name="connsiteY37" fmla="*/ 688 h 9702"/>
                <a:gd name="connsiteX38" fmla="*/ 182 w 9912"/>
                <a:gd name="connsiteY38" fmla="*/ 183 h 9702"/>
                <a:gd name="connsiteX39" fmla="*/ 0 w 9912"/>
                <a:gd name="connsiteY39" fmla="*/ 0 h 9702"/>
                <a:gd name="connsiteX40" fmla="*/ 88 w 9912"/>
                <a:gd name="connsiteY40" fmla="*/ 307 h 9702"/>
                <a:gd name="connsiteX41" fmla="*/ 207 w 9912"/>
                <a:gd name="connsiteY41" fmla="*/ 704 h 9702"/>
                <a:gd name="connsiteX42" fmla="*/ 357 w 9912"/>
                <a:gd name="connsiteY42" fmla="*/ 1177 h 9702"/>
                <a:gd name="connsiteX43" fmla="*/ 533 w 9912"/>
                <a:gd name="connsiteY43" fmla="*/ 1707 h 9702"/>
                <a:gd name="connsiteX44" fmla="*/ 734 w 9912"/>
                <a:gd name="connsiteY44" fmla="*/ 2295 h 9702"/>
                <a:gd name="connsiteX45" fmla="*/ 960 w 9912"/>
                <a:gd name="connsiteY45" fmla="*/ 2908 h 9702"/>
                <a:gd name="connsiteX46" fmla="*/ 1079 w 9912"/>
                <a:gd name="connsiteY46" fmla="*/ 3231 h 9702"/>
                <a:gd name="connsiteX47" fmla="*/ 1211 w 9912"/>
                <a:gd name="connsiteY47" fmla="*/ 3555 h 9702"/>
                <a:gd name="connsiteX48" fmla="*/ 1342 w 9912"/>
                <a:gd name="connsiteY48" fmla="*/ 3878 h 9702"/>
                <a:gd name="connsiteX49" fmla="*/ 1480 w 9912"/>
                <a:gd name="connsiteY49" fmla="*/ 4201 h 9702"/>
                <a:gd name="connsiteX50" fmla="*/ 1625 w 9912"/>
                <a:gd name="connsiteY50" fmla="*/ 4524 h 9702"/>
                <a:gd name="connsiteX51" fmla="*/ 1775 w 9912"/>
                <a:gd name="connsiteY51" fmla="*/ 4847 h 9702"/>
                <a:gd name="connsiteX52" fmla="*/ 1932 w 9912"/>
                <a:gd name="connsiteY52" fmla="*/ 5162 h 9702"/>
                <a:gd name="connsiteX53" fmla="*/ 2089 w 9912"/>
                <a:gd name="connsiteY53" fmla="*/ 5477 h 9702"/>
                <a:gd name="connsiteX54" fmla="*/ 2252 w 9912"/>
                <a:gd name="connsiteY54" fmla="*/ 5783 h 9702"/>
                <a:gd name="connsiteX55" fmla="*/ 2421 w 9912"/>
                <a:gd name="connsiteY55" fmla="*/ 6073 h 9702"/>
                <a:gd name="connsiteX56" fmla="*/ 2597 w 9912"/>
                <a:gd name="connsiteY56" fmla="*/ 6355 h 9702"/>
                <a:gd name="connsiteX57" fmla="*/ 2773 w 9912"/>
                <a:gd name="connsiteY57" fmla="*/ 6628 h 9702"/>
                <a:gd name="connsiteX58" fmla="*/ 2955 w 9912"/>
                <a:gd name="connsiteY58" fmla="*/ 6885 h 9702"/>
                <a:gd name="connsiteX59" fmla="*/ 3143 w 9912"/>
                <a:gd name="connsiteY59" fmla="*/ 7125 h 9702"/>
                <a:gd name="connsiteX60" fmla="*/ 3331 w 9912"/>
                <a:gd name="connsiteY60" fmla="*/ 7349 h 9702"/>
                <a:gd name="connsiteX61" fmla="*/ 3526 w 9912"/>
                <a:gd name="connsiteY61" fmla="*/ 7548 h 9702"/>
                <a:gd name="connsiteX62" fmla="*/ 3526 w 9912"/>
                <a:gd name="connsiteY62" fmla="*/ 7548 h 9702"/>
                <a:gd name="connsiteX63" fmla="*/ 3726 w 9912"/>
                <a:gd name="connsiteY63" fmla="*/ 7738 h 9702"/>
                <a:gd name="connsiteX64" fmla="*/ 3940 w 9912"/>
                <a:gd name="connsiteY64" fmla="*/ 7912 h 9702"/>
                <a:gd name="connsiteX65" fmla="*/ 4165 w 9912"/>
                <a:gd name="connsiteY65" fmla="*/ 8078 h 9702"/>
                <a:gd name="connsiteX66" fmla="*/ 4398 w 9912"/>
                <a:gd name="connsiteY66" fmla="*/ 8227 h 9702"/>
                <a:gd name="connsiteX67" fmla="*/ 4636 w 9912"/>
                <a:gd name="connsiteY67" fmla="*/ 8376 h 9702"/>
                <a:gd name="connsiteX68" fmla="*/ 4887 w 9912"/>
                <a:gd name="connsiteY68" fmla="*/ 8509 h 9702"/>
                <a:gd name="connsiteX69" fmla="*/ 5144 w 9912"/>
                <a:gd name="connsiteY69" fmla="*/ 8633 h 9702"/>
                <a:gd name="connsiteX70" fmla="*/ 5401 w 9912"/>
                <a:gd name="connsiteY70" fmla="*/ 8749 h 9702"/>
                <a:gd name="connsiteX71" fmla="*/ 5665 w 9912"/>
                <a:gd name="connsiteY71" fmla="*/ 8857 h 9702"/>
                <a:gd name="connsiteX72" fmla="*/ 5928 w 9912"/>
                <a:gd name="connsiteY72" fmla="*/ 8956 h 9702"/>
                <a:gd name="connsiteX73" fmla="*/ 6192 w 9912"/>
                <a:gd name="connsiteY73" fmla="*/ 9047 h 9702"/>
                <a:gd name="connsiteX74" fmla="*/ 6462 w 9912"/>
                <a:gd name="connsiteY74" fmla="*/ 9130 h 9702"/>
                <a:gd name="connsiteX75" fmla="*/ 6725 w 9912"/>
                <a:gd name="connsiteY75" fmla="*/ 9205 h 9702"/>
                <a:gd name="connsiteX76" fmla="*/ 6982 w 9912"/>
                <a:gd name="connsiteY76" fmla="*/ 9279 h 9702"/>
                <a:gd name="connsiteX77" fmla="*/ 7246 w 9912"/>
                <a:gd name="connsiteY77" fmla="*/ 9337 h 9702"/>
                <a:gd name="connsiteX78" fmla="*/ 7497 w 9912"/>
                <a:gd name="connsiteY78" fmla="*/ 9395 h 9702"/>
                <a:gd name="connsiteX79" fmla="*/ 7986 w 9912"/>
                <a:gd name="connsiteY79" fmla="*/ 9487 h 9702"/>
                <a:gd name="connsiteX80" fmla="*/ 8438 w 9912"/>
                <a:gd name="connsiteY80" fmla="*/ 9561 h 9702"/>
                <a:gd name="connsiteX81" fmla="*/ 8846 w 9912"/>
                <a:gd name="connsiteY81" fmla="*/ 9619 h 9702"/>
                <a:gd name="connsiteX82" fmla="*/ 9203 w 9912"/>
                <a:gd name="connsiteY82" fmla="*/ 9652 h 9702"/>
                <a:gd name="connsiteX83" fmla="*/ 9498 w 9912"/>
                <a:gd name="connsiteY83" fmla="*/ 9685 h 9702"/>
                <a:gd name="connsiteX84" fmla="*/ 9718 w 9912"/>
                <a:gd name="connsiteY84" fmla="*/ 9694 h 9702"/>
                <a:gd name="connsiteX85" fmla="*/ 9912 w 9912"/>
                <a:gd name="connsiteY85" fmla="*/ 9702 h 9702"/>
                <a:gd name="connsiteX86" fmla="*/ 9912 w 9912"/>
                <a:gd name="connsiteY86" fmla="*/ 5087 h 9702"/>
                <a:gd name="connsiteX0" fmla="*/ 9911 w 9911"/>
                <a:gd name="connsiteY0" fmla="*/ 5054 h 9811"/>
                <a:gd name="connsiteX1" fmla="*/ 9911 w 9911"/>
                <a:gd name="connsiteY1" fmla="*/ 5054 h 9811"/>
                <a:gd name="connsiteX2" fmla="*/ 9335 w 9911"/>
                <a:gd name="connsiteY2" fmla="*/ 5046 h 9811"/>
                <a:gd name="connsiteX3" fmla="*/ 8569 w 9911"/>
                <a:gd name="connsiteY3" fmla="*/ 5012 h 9811"/>
                <a:gd name="connsiteX4" fmla="*/ 8132 w 9911"/>
                <a:gd name="connsiteY4" fmla="*/ 4986 h 9811"/>
                <a:gd name="connsiteX5" fmla="*/ 7670 w 9911"/>
                <a:gd name="connsiteY5" fmla="*/ 4944 h 9811"/>
                <a:gd name="connsiteX6" fmla="*/ 7189 w 9911"/>
                <a:gd name="connsiteY6" fmla="*/ 4901 h 9811"/>
                <a:gd name="connsiteX7" fmla="*/ 6702 w 9911"/>
                <a:gd name="connsiteY7" fmla="*/ 4849 h 9811"/>
                <a:gd name="connsiteX8" fmla="*/ 6202 w 9911"/>
                <a:gd name="connsiteY8" fmla="*/ 4773 h 9811"/>
                <a:gd name="connsiteX9" fmla="*/ 5715 w 9911"/>
                <a:gd name="connsiteY9" fmla="*/ 4696 h 9811"/>
                <a:gd name="connsiteX10" fmla="*/ 5234 w 9911"/>
                <a:gd name="connsiteY10" fmla="*/ 4602 h 9811"/>
                <a:gd name="connsiteX11" fmla="*/ 5000 w 9911"/>
                <a:gd name="connsiteY11" fmla="*/ 4542 h 9811"/>
                <a:gd name="connsiteX12" fmla="*/ 4772 w 9911"/>
                <a:gd name="connsiteY12" fmla="*/ 4490 h 9811"/>
                <a:gd name="connsiteX13" fmla="*/ 4550 w 9911"/>
                <a:gd name="connsiteY13" fmla="*/ 4422 h 9811"/>
                <a:gd name="connsiteX14" fmla="*/ 4341 w 9911"/>
                <a:gd name="connsiteY14" fmla="*/ 4354 h 9811"/>
                <a:gd name="connsiteX15" fmla="*/ 4132 w 9911"/>
                <a:gd name="connsiteY15" fmla="*/ 4286 h 9811"/>
                <a:gd name="connsiteX16" fmla="*/ 3936 w 9911"/>
                <a:gd name="connsiteY16" fmla="*/ 4209 h 9811"/>
                <a:gd name="connsiteX17" fmla="*/ 3753 w 9911"/>
                <a:gd name="connsiteY17" fmla="*/ 4132 h 9811"/>
                <a:gd name="connsiteX18" fmla="*/ 3575 w 9911"/>
                <a:gd name="connsiteY18" fmla="*/ 4047 h 9811"/>
                <a:gd name="connsiteX19" fmla="*/ 3417 w 9911"/>
                <a:gd name="connsiteY19" fmla="*/ 3952 h 9811"/>
                <a:gd name="connsiteX20" fmla="*/ 3266 w 9911"/>
                <a:gd name="connsiteY20" fmla="*/ 3859 h 9811"/>
                <a:gd name="connsiteX21" fmla="*/ 3266 w 9911"/>
                <a:gd name="connsiteY21" fmla="*/ 3859 h 9811"/>
                <a:gd name="connsiteX22" fmla="*/ 3088 w 9911"/>
                <a:gd name="connsiteY22" fmla="*/ 3731 h 9811"/>
                <a:gd name="connsiteX23" fmla="*/ 2917 w 9911"/>
                <a:gd name="connsiteY23" fmla="*/ 3603 h 9811"/>
                <a:gd name="connsiteX24" fmla="*/ 2753 w 9911"/>
                <a:gd name="connsiteY24" fmla="*/ 3475 h 9811"/>
                <a:gd name="connsiteX25" fmla="*/ 2595 w 9911"/>
                <a:gd name="connsiteY25" fmla="*/ 3338 h 9811"/>
                <a:gd name="connsiteX26" fmla="*/ 2442 w 9911"/>
                <a:gd name="connsiteY26" fmla="*/ 3210 h 9811"/>
                <a:gd name="connsiteX27" fmla="*/ 2297 w 9911"/>
                <a:gd name="connsiteY27" fmla="*/ 3073 h 9811"/>
                <a:gd name="connsiteX28" fmla="*/ 2158 w 9911"/>
                <a:gd name="connsiteY28" fmla="*/ 2937 h 9811"/>
                <a:gd name="connsiteX29" fmla="*/ 2019 w 9911"/>
                <a:gd name="connsiteY29" fmla="*/ 2792 h 9811"/>
                <a:gd name="connsiteX30" fmla="*/ 1759 w 9911"/>
                <a:gd name="connsiteY30" fmla="*/ 2509 h 9811"/>
                <a:gd name="connsiteX31" fmla="*/ 1518 w 9911"/>
                <a:gd name="connsiteY31" fmla="*/ 2228 h 9811"/>
                <a:gd name="connsiteX32" fmla="*/ 1297 w 9911"/>
                <a:gd name="connsiteY32" fmla="*/ 1937 h 9811"/>
                <a:gd name="connsiteX33" fmla="*/ 1088 w 9911"/>
                <a:gd name="connsiteY33" fmla="*/ 1648 h 9811"/>
                <a:gd name="connsiteX34" fmla="*/ 898 w 9911"/>
                <a:gd name="connsiteY34" fmla="*/ 1365 h 9811"/>
                <a:gd name="connsiteX35" fmla="*/ 721 w 9911"/>
                <a:gd name="connsiteY35" fmla="*/ 1075 h 9811"/>
                <a:gd name="connsiteX36" fmla="*/ 550 w 9911"/>
                <a:gd name="connsiteY36" fmla="*/ 802 h 9811"/>
                <a:gd name="connsiteX37" fmla="*/ 392 w 9911"/>
                <a:gd name="connsiteY37" fmla="*/ 520 h 9811"/>
                <a:gd name="connsiteX38" fmla="*/ 95 w 9911"/>
                <a:gd name="connsiteY38" fmla="*/ 0 h 9811"/>
                <a:gd name="connsiteX39" fmla="*/ 0 w 9911"/>
                <a:gd name="connsiteY39" fmla="*/ 127 h 9811"/>
                <a:gd name="connsiteX40" fmla="*/ 120 w 9911"/>
                <a:gd name="connsiteY40" fmla="*/ 537 h 9811"/>
                <a:gd name="connsiteX41" fmla="*/ 271 w 9911"/>
                <a:gd name="connsiteY41" fmla="*/ 1024 h 9811"/>
                <a:gd name="connsiteX42" fmla="*/ 449 w 9911"/>
                <a:gd name="connsiteY42" fmla="*/ 1570 h 9811"/>
                <a:gd name="connsiteX43" fmla="*/ 652 w 9911"/>
                <a:gd name="connsiteY43" fmla="*/ 2176 h 9811"/>
                <a:gd name="connsiteX44" fmla="*/ 880 w 9911"/>
                <a:gd name="connsiteY44" fmla="*/ 2808 h 9811"/>
                <a:gd name="connsiteX45" fmla="*/ 1000 w 9911"/>
                <a:gd name="connsiteY45" fmla="*/ 3141 h 9811"/>
                <a:gd name="connsiteX46" fmla="*/ 1133 w 9911"/>
                <a:gd name="connsiteY46" fmla="*/ 3475 h 9811"/>
                <a:gd name="connsiteX47" fmla="*/ 1265 w 9911"/>
                <a:gd name="connsiteY47" fmla="*/ 3808 h 9811"/>
                <a:gd name="connsiteX48" fmla="*/ 1404 w 9911"/>
                <a:gd name="connsiteY48" fmla="*/ 4141 h 9811"/>
                <a:gd name="connsiteX49" fmla="*/ 1550 w 9911"/>
                <a:gd name="connsiteY49" fmla="*/ 4474 h 9811"/>
                <a:gd name="connsiteX50" fmla="*/ 1702 w 9911"/>
                <a:gd name="connsiteY50" fmla="*/ 4807 h 9811"/>
                <a:gd name="connsiteX51" fmla="*/ 1860 w 9911"/>
                <a:gd name="connsiteY51" fmla="*/ 5132 h 9811"/>
                <a:gd name="connsiteX52" fmla="*/ 2019 w 9911"/>
                <a:gd name="connsiteY52" fmla="*/ 5456 h 9811"/>
                <a:gd name="connsiteX53" fmla="*/ 2183 w 9911"/>
                <a:gd name="connsiteY53" fmla="*/ 5772 h 9811"/>
                <a:gd name="connsiteX54" fmla="*/ 2353 w 9911"/>
                <a:gd name="connsiteY54" fmla="*/ 6071 h 9811"/>
                <a:gd name="connsiteX55" fmla="*/ 2531 w 9911"/>
                <a:gd name="connsiteY55" fmla="*/ 6361 h 9811"/>
                <a:gd name="connsiteX56" fmla="*/ 2709 w 9911"/>
                <a:gd name="connsiteY56" fmla="*/ 6643 h 9811"/>
                <a:gd name="connsiteX57" fmla="*/ 2892 w 9911"/>
                <a:gd name="connsiteY57" fmla="*/ 6907 h 9811"/>
                <a:gd name="connsiteX58" fmla="*/ 3082 w 9911"/>
                <a:gd name="connsiteY58" fmla="*/ 7155 h 9811"/>
                <a:gd name="connsiteX59" fmla="*/ 3272 w 9911"/>
                <a:gd name="connsiteY59" fmla="*/ 7386 h 9811"/>
                <a:gd name="connsiteX60" fmla="*/ 3468 w 9911"/>
                <a:gd name="connsiteY60" fmla="*/ 7591 h 9811"/>
                <a:gd name="connsiteX61" fmla="*/ 3468 w 9911"/>
                <a:gd name="connsiteY61" fmla="*/ 7591 h 9811"/>
                <a:gd name="connsiteX62" fmla="*/ 3670 w 9911"/>
                <a:gd name="connsiteY62" fmla="*/ 7787 h 9811"/>
                <a:gd name="connsiteX63" fmla="*/ 3886 w 9911"/>
                <a:gd name="connsiteY63" fmla="*/ 7966 h 9811"/>
                <a:gd name="connsiteX64" fmla="*/ 4113 w 9911"/>
                <a:gd name="connsiteY64" fmla="*/ 8137 h 9811"/>
                <a:gd name="connsiteX65" fmla="*/ 4348 w 9911"/>
                <a:gd name="connsiteY65" fmla="*/ 8291 h 9811"/>
                <a:gd name="connsiteX66" fmla="*/ 4588 w 9911"/>
                <a:gd name="connsiteY66" fmla="*/ 8444 h 9811"/>
                <a:gd name="connsiteX67" fmla="*/ 4841 w 9911"/>
                <a:gd name="connsiteY67" fmla="*/ 8581 h 9811"/>
                <a:gd name="connsiteX68" fmla="*/ 5101 w 9911"/>
                <a:gd name="connsiteY68" fmla="*/ 8709 h 9811"/>
                <a:gd name="connsiteX69" fmla="*/ 5360 w 9911"/>
                <a:gd name="connsiteY69" fmla="*/ 8829 h 9811"/>
                <a:gd name="connsiteX70" fmla="*/ 5626 w 9911"/>
                <a:gd name="connsiteY70" fmla="*/ 8940 h 9811"/>
                <a:gd name="connsiteX71" fmla="*/ 5892 w 9911"/>
                <a:gd name="connsiteY71" fmla="*/ 9042 h 9811"/>
                <a:gd name="connsiteX72" fmla="*/ 6158 w 9911"/>
                <a:gd name="connsiteY72" fmla="*/ 9136 h 9811"/>
                <a:gd name="connsiteX73" fmla="*/ 6430 w 9911"/>
                <a:gd name="connsiteY73" fmla="*/ 9221 h 9811"/>
                <a:gd name="connsiteX74" fmla="*/ 6696 w 9911"/>
                <a:gd name="connsiteY74" fmla="*/ 9299 h 9811"/>
                <a:gd name="connsiteX75" fmla="*/ 6955 w 9911"/>
                <a:gd name="connsiteY75" fmla="*/ 9375 h 9811"/>
                <a:gd name="connsiteX76" fmla="*/ 7221 w 9911"/>
                <a:gd name="connsiteY76" fmla="*/ 9435 h 9811"/>
                <a:gd name="connsiteX77" fmla="*/ 7475 w 9911"/>
                <a:gd name="connsiteY77" fmla="*/ 9495 h 9811"/>
                <a:gd name="connsiteX78" fmla="*/ 7968 w 9911"/>
                <a:gd name="connsiteY78" fmla="*/ 9589 h 9811"/>
                <a:gd name="connsiteX79" fmla="*/ 8424 w 9911"/>
                <a:gd name="connsiteY79" fmla="*/ 9666 h 9811"/>
                <a:gd name="connsiteX80" fmla="*/ 8836 w 9911"/>
                <a:gd name="connsiteY80" fmla="*/ 9725 h 9811"/>
                <a:gd name="connsiteX81" fmla="*/ 9196 w 9911"/>
                <a:gd name="connsiteY81" fmla="*/ 9759 h 9811"/>
                <a:gd name="connsiteX82" fmla="*/ 9493 w 9911"/>
                <a:gd name="connsiteY82" fmla="*/ 9793 h 9811"/>
                <a:gd name="connsiteX83" fmla="*/ 9715 w 9911"/>
                <a:gd name="connsiteY83" fmla="*/ 9803 h 9811"/>
                <a:gd name="connsiteX84" fmla="*/ 9911 w 9911"/>
                <a:gd name="connsiteY84" fmla="*/ 9811 h 9811"/>
                <a:gd name="connsiteX85" fmla="*/ 9911 w 9911"/>
                <a:gd name="connsiteY85" fmla="*/ 5054 h 9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9911" h="9811">
                  <a:moveTo>
                    <a:pt x="9911" y="5054"/>
                  </a:moveTo>
                  <a:lnTo>
                    <a:pt x="9911" y="5054"/>
                  </a:lnTo>
                  <a:lnTo>
                    <a:pt x="9335" y="5046"/>
                  </a:lnTo>
                  <a:lnTo>
                    <a:pt x="8569" y="5012"/>
                  </a:lnTo>
                  <a:lnTo>
                    <a:pt x="8132" y="4986"/>
                  </a:lnTo>
                  <a:lnTo>
                    <a:pt x="7670" y="4944"/>
                  </a:lnTo>
                  <a:lnTo>
                    <a:pt x="7189" y="4901"/>
                  </a:lnTo>
                  <a:lnTo>
                    <a:pt x="6702" y="4849"/>
                  </a:lnTo>
                  <a:lnTo>
                    <a:pt x="6202" y="4773"/>
                  </a:lnTo>
                  <a:lnTo>
                    <a:pt x="5715" y="4696"/>
                  </a:lnTo>
                  <a:lnTo>
                    <a:pt x="5234" y="4602"/>
                  </a:lnTo>
                  <a:lnTo>
                    <a:pt x="5000" y="4542"/>
                  </a:lnTo>
                  <a:lnTo>
                    <a:pt x="4772" y="4490"/>
                  </a:lnTo>
                  <a:lnTo>
                    <a:pt x="4550" y="4422"/>
                  </a:lnTo>
                  <a:lnTo>
                    <a:pt x="4341" y="4354"/>
                  </a:lnTo>
                  <a:lnTo>
                    <a:pt x="4132" y="4286"/>
                  </a:lnTo>
                  <a:lnTo>
                    <a:pt x="3936" y="4209"/>
                  </a:lnTo>
                  <a:lnTo>
                    <a:pt x="3753" y="4132"/>
                  </a:lnTo>
                  <a:lnTo>
                    <a:pt x="3575" y="4047"/>
                  </a:lnTo>
                  <a:cubicBezTo>
                    <a:pt x="3523" y="4015"/>
                    <a:pt x="3469" y="3984"/>
                    <a:pt x="3417" y="3952"/>
                  </a:cubicBezTo>
                  <a:lnTo>
                    <a:pt x="3266" y="3859"/>
                  </a:lnTo>
                  <a:lnTo>
                    <a:pt x="3266" y="3859"/>
                  </a:lnTo>
                  <a:lnTo>
                    <a:pt x="3088" y="3731"/>
                  </a:lnTo>
                  <a:lnTo>
                    <a:pt x="2917" y="3603"/>
                  </a:lnTo>
                  <a:lnTo>
                    <a:pt x="2753" y="3475"/>
                  </a:lnTo>
                  <a:lnTo>
                    <a:pt x="2595" y="3338"/>
                  </a:lnTo>
                  <a:lnTo>
                    <a:pt x="2442" y="3210"/>
                  </a:lnTo>
                  <a:cubicBezTo>
                    <a:pt x="2394" y="3164"/>
                    <a:pt x="2345" y="3119"/>
                    <a:pt x="2297" y="3073"/>
                  </a:cubicBezTo>
                  <a:lnTo>
                    <a:pt x="2158" y="2937"/>
                  </a:lnTo>
                  <a:lnTo>
                    <a:pt x="2019" y="2792"/>
                  </a:lnTo>
                  <a:lnTo>
                    <a:pt x="1759" y="2509"/>
                  </a:lnTo>
                  <a:lnTo>
                    <a:pt x="1518" y="2228"/>
                  </a:lnTo>
                  <a:lnTo>
                    <a:pt x="1297" y="1937"/>
                  </a:lnTo>
                  <a:cubicBezTo>
                    <a:pt x="1227" y="1841"/>
                    <a:pt x="1158" y="1744"/>
                    <a:pt x="1088" y="1648"/>
                  </a:cubicBezTo>
                  <a:lnTo>
                    <a:pt x="898" y="1365"/>
                  </a:lnTo>
                  <a:lnTo>
                    <a:pt x="721" y="1075"/>
                  </a:lnTo>
                  <a:lnTo>
                    <a:pt x="550" y="802"/>
                  </a:lnTo>
                  <a:cubicBezTo>
                    <a:pt x="497" y="708"/>
                    <a:pt x="445" y="614"/>
                    <a:pt x="392" y="520"/>
                  </a:cubicBezTo>
                  <a:lnTo>
                    <a:pt x="95" y="0"/>
                  </a:lnTo>
                  <a:cubicBezTo>
                    <a:pt x="63" y="42"/>
                    <a:pt x="32" y="85"/>
                    <a:pt x="0" y="127"/>
                  </a:cubicBezTo>
                  <a:cubicBezTo>
                    <a:pt x="40" y="263"/>
                    <a:pt x="79" y="401"/>
                    <a:pt x="120" y="537"/>
                  </a:cubicBezTo>
                  <a:cubicBezTo>
                    <a:pt x="170" y="699"/>
                    <a:pt x="221" y="862"/>
                    <a:pt x="271" y="1024"/>
                  </a:cubicBezTo>
                  <a:cubicBezTo>
                    <a:pt x="331" y="1207"/>
                    <a:pt x="389" y="1388"/>
                    <a:pt x="449" y="1570"/>
                  </a:cubicBezTo>
                  <a:cubicBezTo>
                    <a:pt x="517" y="1772"/>
                    <a:pt x="584" y="1974"/>
                    <a:pt x="652" y="2176"/>
                  </a:cubicBezTo>
                  <a:lnTo>
                    <a:pt x="880" y="2808"/>
                  </a:lnTo>
                  <a:cubicBezTo>
                    <a:pt x="920" y="2920"/>
                    <a:pt x="959" y="3030"/>
                    <a:pt x="1000" y="3141"/>
                  </a:cubicBezTo>
                  <a:cubicBezTo>
                    <a:pt x="1044" y="3252"/>
                    <a:pt x="1089" y="3364"/>
                    <a:pt x="1133" y="3475"/>
                  </a:cubicBezTo>
                  <a:cubicBezTo>
                    <a:pt x="1177" y="3587"/>
                    <a:pt x="1221" y="3697"/>
                    <a:pt x="1265" y="3808"/>
                  </a:cubicBezTo>
                  <a:cubicBezTo>
                    <a:pt x="1311" y="3919"/>
                    <a:pt x="1358" y="4030"/>
                    <a:pt x="1404" y="4141"/>
                  </a:cubicBezTo>
                  <a:cubicBezTo>
                    <a:pt x="1453" y="4252"/>
                    <a:pt x="1502" y="4363"/>
                    <a:pt x="1550" y="4474"/>
                  </a:cubicBezTo>
                  <a:cubicBezTo>
                    <a:pt x="1601" y="4585"/>
                    <a:pt x="1651" y="4696"/>
                    <a:pt x="1702" y="4807"/>
                  </a:cubicBezTo>
                  <a:cubicBezTo>
                    <a:pt x="1754" y="4915"/>
                    <a:pt x="1808" y="5023"/>
                    <a:pt x="1860" y="5132"/>
                  </a:cubicBezTo>
                  <a:lnTo>
                    <a:pt x="2019" y="5456"/>
                  </a:lnTo>
                  <a:cubicBezTo>
                    <a:pt x="2073" y="5561"/>
                    <a:pt x="2129" y="5666"/>
                    <a:pt x="2183" y="5772"/>
                  </a:cubicBezTo>
                  <a:cubicBezTo>
                    <a:pt x="2239" y="5872"/>
                    <a:pt x="2297" y="5971"/>
                    <a:pt x="2353" y="6071"/>
                  </a:cubicBezTo>
                  <a:cubicBezTo>
                    <a:pt x="2412" y="6168"/>
                    <a:pt x="2472" y="6264"/>
                    <a:pt x="2531" y="6361"/>
                  </a:cubicBezTo>
                  <a:lnTo>
                    <a:pt x="2709" y="6643"/>
                  </a:lnTo>
                  <a:lnTo>
                    <a:pt x="2892" y="6907"/>
                  </a:lnTo>
                  <a:cubicBezTo>
                    <a:pt x="2955" y="6990"/>
                    <a:pt x="3019" y="7072"/>
                    <a:pt x="3082" y="7155"/>
                  </a:cubicBezTo>
                  <a:lnTo>
                    <a:pt x="3272" y="7386"/>
                  </a:lnTo>
                  <a:lnTo>
                    <a:pt x="3468" y="7591"/>
                  </a:lnTo>
                  <a:lnTo>
                    <a:pt x="3468" y="7591"/>
                  </a:lnTo>
                  <a:lnTo>
                    <a:pt x="3670" y="7787"/>
                  </a:lnTo>
                  <a:lnTo>
                    <a:pt x="3886" y="7966"/>
                  </a:lnTo>
                  <a:lnTo>
                    <a:pt x="4113" y="8137"/>
                  </a:lnTo>
                  <a:lnTo>
                    <a:pt x="4348" y="8291"/>
                  </a:lnTo>
                  <a:lnTo>
                    <a:pt x="4588" y="8444"/>
                  </a:lnTo>
                  <a:lnTo>
                    <a:pt x="4841" y="8581"/>
                  </a:lnTo>
                  <a:lnTo>
                    <a:pt x="5101" y="8709"/>
                  </a:lnTo>
                  <a:lnTo>
                    <a:pt x="5360" y="8829"/>
                  </a:lnTo>
                  <a:lnTo>
                    <a:pt x="5626" y="8940"/>
                  </a:lnTo>
                  <a:lnTo>
                    <a:pt x="5892" y="9042"/>
                  </a:lnTo>
                  <a:lnTo>
                    <a:pt x="6158" y="9136"/>
                  </a:lnTo>
                  <a:lnTo>
                    <a:pt x="6430" y="9221"/>
                  </a:lnTo>
                  <a:lnTo>
                    <a:pt x="6696" y="9299"/>
                  </a:lnTo>
                  <a:lnTo>
                    <a:pt x="6955" y="9375"/>
                  </a:lnTo>
                  <a:lnTo>
                    <a:pt x="7221" y="9435"/>
                  </a:lnTo>
                  <a:lnTo>
                    <a:pt x="7475" y="9495"/>
                  </a:lnTo>
                  <a:lnTo>
                    <a:pt x="7968" y="9589"/>
                  </a:lnTo>
                  <a:lnTo>
                    <a:pt x="8424" y="9666"/>
                  </a:lnTo>
                  <a:lnTo>
                    <a:pt x="8836" y="9725"/>
                  </a:lnTo>
                  <a:lnTo>
                    <a:pt x="9196" y="9759"/>
                  </a:lnTo>
                  <a:lnTo>
                    <a:pt x="9493" y="9793"/>
                  </a:lnTo>
                  <a:lnTo>
                    <a:pt x="9715" y="9803"/>
                  </a:lnTo>
                  <a:lnTo>
                    <a:pt x="9911" y="9811"/>
                  </a:lnTo>
                  <a:lnTo>
                    <a:pt x="9911" y="5054"/>
                  </a:lnTo>
                  <a:close/>
                </a:path>
              </a:pathLst>
            </a:custGeom>
            <a:solidFill>
              <a:srgbClr val="6EB8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245">
              <a:extLst>
                <a:ext uri="{FF2B5EF4-FFF2-40B4-BE49-F238E27FC236}">
                  <a16:creationId xmlns:a16="http://schemas.microsoft.com/office/drawing/2014/main" id="{27AA090C-AF19-4BBD-8F4A-0EE9904BA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522" y="541798"/>
              <a:ext cx="4848225" cy="2160647"/>
            </a:xfrm>
            <a:custGeom>
              <a:avLst/>
              <a:gdLst>
                <a:gd name="T0" fmla="*/ 3054 w 3054"/>
                <a:gd name="T1" fmla="*/ 0 h 1044"/>
                <a:gd name="T2" fmla="*/ 3054 w 3054"/>
                <a:gd name="T3" fmla="*/ 0 h 1044"/>
                <a:gd name="T4" fmla="*/ 2872 w 3054"/>
                <a:gd name="T5" fmla="*/ 2 h 1044"/>
                <a:gd name="T6" fmla="*/ 2630 w 3054"/>
                <a:gd name="T7" fmla="*/ 10 h 1044"/>
                <a:gd name="T8" fmla="*/ 2492 w 3054"/>
                <a:gd name="T9" fmla="*/ 16 h 1044"/>
                <a:gd name="T10" fmla="*/ 2346 w 3054"/>
                <a:gd name="T11" fmla="*/ 26 h 1044"/>
                <a:gd name="T12" fmla="*/ 2194 w 3054"/>
                <a:gd name="T13" fmla="*/ 36 h 1044"/>
                <a:gd name="T14" fmla="*/ 2038 w 3054"/>
                <a:gd name="T15" fmla="*/ 50 h 1044"/>
                <a:gd name="T16" fmla="*/ 1880 w 3054"/>
                <a:gd name="T17" fmla="*/ 66 h 1044"/>
                <a:gd name="T18" fmla="*/ 1726 w 3054"/>
                <a:gd name="T19" fmla="*/ 86 h 1044"/>
                <a:gd name="T20" fmla="*/ 1574 w 3054"/>
                <a:gd name="T21" fmla="*/ 108 h 1044"/>
                <a:gd name="T22" fmla="*/ 1500 w 3054"/>
                <a:gd name="T23" fmla="*/ 120 h 1044"/>
                <a:gd name="T24" fmla="*/ 1428 w 3054"/>
                <a:gd name="T25" fmla="*/ 134 h 1044"/>
                <a:gd name="T26" fmla="*/ 1358 w 3054"/>
                <a:gd name="T27" fmla="*/ 150 h 1044"/>
                <a:gd name="T28" fmla="*/ 1290 w 3054"/>
                <a:gd name="T29" fmla="*/ 164 h 1044"/>
                <a:gd name="T30" fmla="*/ 1224 w 3054"/>
                <a:gd name="T31" fmla="*/ 182 h 1044"/>
                <a:gd name="T32" fmla="*/ 1162 w 3054"/>
                <a:gd name="T33" fmla="*/ 200 h 1044"/>
                <a:gd name="T34" fmla="*/ 1104 w 3054"/>
                <a:gd name="T35" fmla="*/ 218 h 1044"/>
                <a:gd name="T36" fmla="*/ 1048 w 3054"/>
                <a:gd name="T37" fmla="*/ 238 h 1044"/>
                <a:gd name="T38" fmla="*/ 998 w 3054"/>
                <a:gd name="T39" fmla="*/ 260 h 1044"/>
                <a:gd name="T40" fmla="*/ 950 w 3054"/>
                <a:gd name="T41" fmla="*/ 282 h 1044"/>
                <a:gd name="T42" fmla="*/ 950 w 3054"/>
                <a:gd name="T43" fmla="*/ 282 h 1044"/>
                <a:gd name="T44" fmla="*/ 860 w 3054"/>
                <a:gd name="T45" fmla="*/ 330 h 1044"/>
                <a:gd name="T46" fmla="*/ 778 w 3054"/>
                <a:gd name="T47" fmla="*/ 378 h 1044"/>
                <a:gd name="T48" fmla="*/ 702 w 3054"/>
                <a:gd name="T49" fmla="*/ 428 h 1044"/>
                <a:gd name="T50" fmla="*/ 632 w 3054"/>
                <a:gd name="T51" fmla="*/ 474 h 1044"/>
                <a:gd name="T52" fmla="*/ 568 w 3054"/>
                <a:gd name="T53" fmla="*/ 522 h 1044"/>
                <a:gd name="T54" fmla="*/ 508 w 3054"/>
                <a:gd name="T55" fmla="*/ 568 h 1044"/>
                <a:gd name="T56" fmla="*/ 452 w 3054"/>
                <a:gd name="T57" fmla="*/ 612 h 1044"/>
                <a:gd name="T58" fmla="*/ 402 w 3054"/>
                <a:gd name="T59" fmla="*/ 656 h 1044"/>
                <a:gd name="T60" fmla="*/ 402 w 3054"/>
                <a:gd name="T61" fmla="*/ 656 h 1044"/>
                <a:gd name="T62" fmla="*/ 284 w 3054"/>
                <a:gd name="T63" fmla="*/ 758 h 1044"/>
                <a:gd name="T64" fmla="*/ 284 w 3054"/>
                <a:gd name="T65" fmla="*/ 758 h 1044"/>
                <a:gd name="T66" fmla="*/ 220 w 3054"/>
                <a:gd name="T67" fmla="*/ 812 h 1044"/>
                <a:gd name="T68" fmla="*/ 190 w 3054"/>
                <a:gd name="T69" fmla="*/ 836 h 1044"/>
                <a:gd name="T70" fmla="*/ 160 w 3054"/>
                <a:gd name="T71" fmla="*/ 858 h 1044"/>
                <a:gd name="T72" fmla="*/ 128 w 3054"/>
                <a:gd name="T73" fmla="*/ 880 h 1044"/>
                <a:gd name="T74" fmla="*/ 98 w 3054"/>
                <a:gd name="T75" fmla="*/ 898 h 1044"/>
                <a:gd name="T76" fmla="*/ 66 w 3054"/>
                <a:gd name="T77" fmla="*/ 916 h 1044"/>
                <a:gd name="T78" fmla="*/ 32 w 3054"/>
                <a:gd name="T79" fmla="*/ 932 h 1044"/>
                <a:gd name="T80" fmla="*/ 32 w 3054"/>
                <a:gd name="T81" fmla="*/ 932 h 1044"/>
                <a:gd name="T82" fmla="*/ 0 w 3054"/>
                <a:gd name="T83" fmla="*/ 998 h 1044"/>
                <a:gd name="T84" fmla="*/ 3054 w 3054"/>
                <a:gd name="T85" fmla="*/ 998 h 1044"/>
                <a:gd name="T86" fmla="*/ 3054 w 3054"/>
                <a:gd name="T87" fmla="*/ 1044 h 1044"/>
                <a:gd name="T88" fmla="*/ 3054 w 3054"/>
                <a:gd name="T89" fmla="*/ 1044 h 1044"/>
                <a:gd name="T90" fmla="*/ 3054 w 3054"/>
                <a:gd name="T91" fmla="*/ 6 h 1044"/>
                <a:gd name="T92" fmla="*/ 3054 w 3054"/>
                <a:gd name="T93" fmla="*/ 0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54" h="1044">
                  <a:moveTo>
                    <a:pt x="3054" y="0"/>
                  </a:moveTo>
                  <a:lnTo>
                    <a:pt x="3054" y="0"/>
                  </a:lnTo>
                  <a:lnTo>
                    <a:pt x="2872" y="2"/>
                  </a:lnTo>
                  <a:lnTo>
                    <a:pt x="2630" y="10"/>
                  </a:lnTo>
                  <a:lnTo>
                    <a:pt x="2492" y="16"/>
                  </a:lnTo>
                  <a:lnTo>
                    <a:pt x="2346" y="26"/>
                  </a:lnTo>
                  <a:lnTo>
                    <a:pt x="2194" y="36"/>
                  </a:lnTo>
                  <a:lnTo>
                    <a:pt x="2038" y="50"/>
                  </a:lnTo>
                  <a:lnTo>
                    <a:pt x="1880" y="66"/>
                  </a:lnTo>
                  <a:lnTo>
                    <a:pt x="1726" y="86"/>
                  </a:lnTo>
                  <a:lnTo>
                    <a:pt x="1574" y="108"/>
                  </a:lnTo>
                  <a:lnTo>
                    <a:pt x="1500" y="120"/>
                  </a:lnTo>
                  <a:lnTo>
                    <a:pt x="1428" y="134"/>
                  </a:lnTo>
                  <a:lnTo>
                    <a:pt x="1358" y="150"/>
                  </a:lnTo>
                  <a:lnTo>
                    <a:pt x="1290" y="164"/>
                  </a:lnTo>
                  <a:lnTo>
                    <a:pt x="1224" y="182"/>
                  </a:lnTo>
                  <a:lnTo>
                    <a:pt x="1162" y="200"/>
                  </a:lnTo>
                  <a:lnTo>
                    <a:pt x="1104" y="218"/>
                  </a:lnTo>
                  <a:lnTo>
                    <a:pt x="1048" y="238"/>
                  </a:lnTo>
                  <a:lnTo>
                    <a:pt x="998" y="260"/>
                  </a:lnTo>
                  <a:lnTo>
                    <a:pt x="950" y="282"/>
                  </a:lnTo>
                  <a:lnTo>
                    <a:pt x="950" y="282"/>
                  </a:lnTo>
                  <a:lnTo>
                    <a:pt x="860" y="330"/>
                  </a:lnTo>
                  <a:lnTo>
                    <a:pt x="778" y="378"/>
                  </a:lnTo>
                  <a:lnTo>
                    <a:pt x="702" y="428"/>
                  </a:lnTo>
                  <a:lnTo>
                    <a:pt x="632" y="474"/>
                  </a:lnTo>
                  <a:lnTo>
                    <a:pt x="568" y="522"/>
                  </a:lnTo>
                  <a:lnTo>
                    <a:pt x="508" y="568"/>
                  </a:lnTo>
                  <a:lnTo>
                    <a:pt x="452" y="612"/>
                  </a:lnTo>
                  <a:lnTo>
                    <a:pt x="402" y="656"/>
                  </a:lnTo>
                  <a:lnTo>
                    <a:pt x="402" y="656"/>
                  </a:lnTo>
                  <a:lnTo>
                    <a:pt x="284" y="758"/>
                  </a:lnTo>
                  <a:lnTo>
                    <a:pt x="284" y="758"/>
                  </a:lnTo>
                  <a:lnTo>
                    <a:pt x="220" y="812"/>
                  </a:lnTo>
                  <a:lnTo>
                    <a:pt x="190" y="836"/>
                  </a:lnTo>
                  <a:lnTo>
                    <a:pt x="160" y="858"/>
                  </a:lnTo>
                  <a:lnTo>
                    <a:pt x="128" y="880"/>
                  </a:lnTo>
                  <a:lnTo>
                    <a:pt x="98" y="898"/>
                  </a:lnTo>
                  <a:lnTo>
                    <a:pt x="66" y="916"/>
                  </a:lnTo>
                  <a:lnTo>
                    <a:pt x="32" y="932"/>
                  </a:lnTo>
                  <a:lnTo>
                    <a:pt x="32" y="932"/>
                  </a:lnTo>
                  <a:lnTo>
                    <a:pt x="0" y="998"/>
                  </a:lnTo>
                  <a:lnTo>
                    <a:pt x="3054" y="998"/>
                  </a:lnTo>
                  <a:lnTo>
                    <a:pt x="3054" y="1044"/>
                  </a:lnTo>
                  <a:lnTo>
                    <a:pt x="3054" y="1044"/>
                  </a:lnTo>
                  <a:lnTo>
                    <a:pt x="3054" y="6"/>
                  </a:lnTo>
                  <a:lnTo>
                    <a:pt x="3054" y="0"/>
                  </a:lnTo>
                  <a:close/>
                </a:path>
              </a:pathLst>
            </a:custGeom>
            <a:solidFill>
              <a:srgbClr val="F258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250">
              <a:extLst>
                <a:ext uri="{FF2B5EF4-FFF2-40B4-BE49-F238E27FC236}">
                  <a16:creationId xmlns:a16="http://schemas.microsoft.com/office/drawing/2014/main" id="{A8C26E70-80C0-45A3-99CD-34EFAAD63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6497" y="-1025590"/>
              <a:ext cx="4794250" cy="3519292"/>
            </a:xfrm>
            <a:custGeom>
              <a:avLst/>
              <a:gdLst>
                <a:gd name="T0" fmla="*/ 3020 w 3020"/>
                <a:gd name="T1" fmla="*/ 0 h 1922"/>
                <a:gd name="T2" fmla="*/ 2852 w 3020"/>
                <a:gd name="T3" fmla="*/ 8 h 1922"/>
                <a:gd name="T4" fmla="*/ 2590 w 3020"/>
                <a:gd name="T5" fmla="*/ 26 h 1922"/>
                <a:gd name="T6" fmla="*/ 2250 w 3020"/>
                <a:gd name="T7" fmla="*/ 62 h 1922"/>
                <a:gd name="T8" fmla="*/ 2064 w 3020"/>
                <a:gd name="T9" fmla="*/ 88 h 1922"/>
                <a:gd name="T10" fmla="*/ 1870 w 3020"/>
                <a:gd name="T11" fmla="*/ 120 h 1922"/>
                <a:gd name="T12" fmla="*/ 1676 w 3020"/>
                <a:gd name="T13" fmla="*/ 160 h 1922"/>
                <a:gd name="T14" fmla="*/ 1486 w 3020"/>
                <a:gd name="T15" fmla="*/ 206 h 1922"/>
                <a:gd name="T16" fmla="*/ 1302 w 3020"/>
                <a:gd name="T17" fmla="*/ 262 h 1922"/>
                <a:gd name="T18" fmla="*/ 1132 w 3020"/>
                <a:gd name="T19" fmla="*/ 326 h 1922"/>
                <a:gd name="T20" fmla="*/ 978 w 3020"/>
                <a:gd name="T21" fmla="*/ 400 h 1922"/>
                <a:gd name="T22" fmla="*/ 910 w 3020"/>
                <a:gd name="T23" fmla="*/ 440 h 1922"/>
                <a:gd name="T24" fmla="*/ 846 w 3020"/>
                <a:gd name="T25" fmla="*/ 484 h 1922"/>
                <a:gd name="T26" fmla="*/ 790 w 3020"/>
                <a:gd name="T27" fmla="*/ 530 h 1922"/>
                <a:gd name="T28" fmla="*/ 740 w 3020"/>
                <a:gd name="T29" fmla="*/ 578 h 1922"/>
                <a:gd name="T30" fmla="*/ 698 w 3020"/>
                <a:gd name="T31" fmla="*/ 626 h 1922"/>
                <a:gd name="T32" fmla="*/ 622 w 3020"/>
                <a:gd name="T33" fmla="*/ 722 h 1922"/>
                <a:gd name="T34" fmla="*/ 556 w 3020"/>
                <a:gd name="T35" fmla="*/ 816 h 1922"/>
                <a:gd name="T36" fmla="*/ 498 w 3020"/>
                <a:gd name="T37" fmla="*/ 918 h 1922"/>
                <a:gd name="T38" fmla="*/ 468 w 3020"/>
                <a:gd name="T39" fmla="*/ 970 h 1922"/>
                <a:gd name="T40" fmla="*/ 468 w 3020"/>
                <a:gd name="T41" fmla="*/ 972 h 1922"/>
                <a:gd name="T42" fmla="*/ 488 w 3020"/>
                <a:gd name="T43" fmla="*/ 938 h 1922"/>
                <a:gd name="T44" fmla="*/ 488 w 3020"/>
                <a:gd name="T45" fmla="*/ 938 h 1922"/>
                <a:gd name="T46" fmla="*/ 442 w 3020"/>
                <a:gd name="T47" fmla="*/ 1022 h 1922"/>
                <a:gd name="T48" fmla="*/ 0 w 3020"/>
                <a:gd name="T49" fmla="*/ 1922 h 1922"/>
                <a:gd name="T50" fmla="*/ 32 w 3020"/>
                <a:gd name="T51" fmla="*/ 1906 h 1922"/>
                <a:gd name="T52" fmla="*/ 96 w 3020"/>
                <a:gd name="T53" fmla="*/ 1870 h 1922"/>
                <a:gd name="T54" fmla="*/ 156 w 3020"/>
                <a:gd name="T55" fmla="*/ 1826 h 1922"/>
                <a:gd name="T56" fmla="*/ 250 w 3020"/>
                <a:gd name="T57" fmla="*/ 1750 h 1922"/>
                <a:gd name="T58" fmla="*/ 368 w 3020"/>
                <a:gd name="T59" fmla="*/ 1648 h 1922"/>
                <a:gd name="T60" fmla="*/ 418 w 3020"/>
                <a:gd name="T61" fmla="*/ 1604 h 1922"/>
                <a:gd name="T62" fmla="*/ 534 w 3020"/>
                <a:gd name="T63" fmla="*/ 1512 h 1922"/>
                <a:gd name="T64" fmla="*/ 670 w 3020"/>
                <a:gd name="T65" fmla="*/ 1416 h 1922"/>
                <a:gd name="T66" fmla="*/ 830 w 3020"/>
                <a:gd name="T67" fmla="*/ 1318 h 1922"/>
                <a:gd name="T68" fmla="*/ 922 w 3020"/>
                <a:gd name="T69" fmla="*/ 1270 h 1922"/>
                <a:gd name="T70" fmla="*/ 1020 w 3020"/>
                <a:gd name="T71" fmla="*/ 1226 h 1922"/>
                <a:gd name="T72" fmla="*/ 1134 w 3020"/>
                <a:gd name="T73" fmla="*/ 1188 h 1922"/>
                <a:gd name="T74" fmla="*/ 1260 w 3020"/>
                <a:gd name="T75" fmla="*/ 1152 h 1922"/>
                <a:gd name="T76" fmla="*/ 1398 w 3020"/>
                <a:gd name="T77" fmla="*/ 1122 h 1922"/>
                <a:gd name="T78" fmla="*/ 1544 w 3020"/>
                <a:gd name="T79" fmla="*/ 1096 h 1922"/>
                <a:gd name="T80" fmla="*/ 1850 w 3020"/>
                <a:gd name="T81" fmla="*/ 1054 h 1922"/>
                <a:gd name="T82" fmla="*/ 2162 w 3020"/>
                <a:gd name="T83" fmla="*/ 1026 h 1922"/>
                <a:gd name="T84" fmla="*/ 2460 w 3020"/>
                <a:gd name="T85" fmla="*/ 1006 h 1922"/>
                <a:gd name="T86" fmla="*/ 2840 w 3020"/>
                <a:gd name="T87" fmla="*/ 992 h 1922"/>
                <a:gd name="T88" fmla="*/ 3020 w 3020"/>
                <a:gd name="T89" fmla="*/ 992 h 1922"/>
                <a:gd name="T90" fmla="*/ 3020 w 3020"/>
                <a:gd name="T91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20" h="1922">
                  <a:moveTo>
                    <a:pt x="3020" y="0"/>
                  </a:moveTo>
                  <a:lnTo>
                    <a:pt x="3020" y="0"/>
                  </a:lnTo>
                  <a:lnTo>
                    <a:pt x="2942" y="2"/>
                  </a:lnTo>
                  <a:lnTo>
                    <a:pt x="2852" y="8"/>
                  </a:lnTo>
                  <a:lnTo>
                    <a:pt x="2732" y="14"/>
                  </a:lnTo>
                  <a:lnTo>
                    <a:pt x="2590" y="26"/>
                  </a:lnTo>
                  <a:lnTo>
                    <a:pt x="2428" y="42"/>
                  </a:lnTo>
                  <a:lnTo>
                    <a:pt x="2250" y="62"/>
                  </a:lnTo>
                  <a:lnTo>
                    <a:pt x="2158" y="74"/>
                  </a:lnTo>
                  <a:lnTo>
                    <a:pt x="2064" y="88"/>
                  </a:lnTo>
                  <a:lnTo>
                    <a:pt x="1966" y="104"/>
                  </a:lnTo>
                  <a:lnTo>
                    <a:pt x="1870" y="120"/>
                  </a:lnTo>
                  <a:lnTo>
                    <a:pt x="1772" y="140"/>
                  </a:lnTo>
                  <a:lnTo>
                    <a:pt x="1676" y="160"/>
                  </a:lnTo>
                  <a:lnTo>
                    <a:pt x="1580" y="182"/>
                  </a:lnTo>
                  <a:lnTo>
                    <a:pt x="1486" y="206"/>
                  </a:lnTo>
                  <a:lnTo>
                    <a:pt x="1392" y="232"/>
                  </a:lnTo>
                  <a:lnTo>
                    <a:pt x="1302" y="262"/>
                  </a:lnTo>
                  <a:lnTo>
                    <a:pt x="1216" y="292"/>
                  </a:lnTo>
                  <a:lnTo>
                    <a:pt x="1132" y="326"/>
                  </a:lnTo>
                  <a:lnTo>
                    <a:pt x="1052" y="362"/>
                  </a:lnTo>
                  <a:lnTo>
                    <a:pt x="978" y="400"/>
                  </a:lnTo>
                  <a:lnTo>
                    <a:pt x="942" y="420"/>
                  </a:lnTo>
                  <a:lnTo>
                    <a:pt x="910" y="440"/>
                  </a:lnTo>
                  <a:lnTo>
                    <a:pt x="876" y="462"/>
                  </a:lnTo>
                  <a:lnTo>
                    <a:pt x="846" y="484"/>
                  </a:lnTo>
                  <a:lnTo>
                    <a:pt x="816" y="506"/>
                  </a:lnTo>
                  <a:lnTo>
                    <a:pt x="790" y="530"/>
                  </a:lnTo>
                  <a:lnTo>
                    <a:pt x="764" y="554"/>
                  </a:lnTo>
                  <a:lnTo>
                    <a:pt x="740" y="578"/>
                  </a:lnTo>
                  <a:lnTo>
                    <a:pt x="740" y="578"/>
                  </a:lnTo>
                  <a:lnTo>
                    <a:pt x="698" y="626"/>
                  </a:lnTo>
                  <a:lnTo>
                    <a:pt x="658" y="674"/>
                  </a:lnTo>
                  <a:lnTo>
                    <a:pt x="622" y="722"/>
                  </a:lnTo>
                  <a:lnTo>
                    <a:pt x="588" y="768"/>
                  </a:lnTo>
                  <a:lnTo>
                    <a:pt x="556" y="816"/>
                  </a:lnTo>
                  <a:lnTo>
                    <a:pt x="526" y="866"/>
                  </a:lnTo>
                  <a:lnTo>
                    <a:pt x="498" y="918"/>
                  </a:lnTo>
                  <a:lnTo>
                    <a:pt x="468" y="970"/>
                  </a:lnTo>
                  <a:lnTo>
                    <a:pt x="468" y="970"/>
                  </a:lnTo>
                  <a:lnTo>
                    <a:pt x="468" y="972"/>
                  </a:lnTo>
                  <a:lnTo>
                    <a:pt x="468" y="972"/>
                  </a:lnTo>
                  <a:lnTo>
                    <a:pt x="488" y="938"/>
                  </a:lnTo>
                  <a:lnTo>
                    <a:pt x="488" y="938"/>
                  </a:lnTo>
                  <a:lnTo>
                    <a:pt x="488" y="938"/>
                  </a:lnTo>
                  <a:lnTo>
                    <a:pt x="488" y="938"/>
                  </a:lnTo>
                  <a:lnTo>
                    <a:pt x="442" y="1022"/>
                  </a:lnTo>
                  <a:lnTo>
                    <a:pt x="442" y="1022"/>
                  </a:lnTo>
                  <a:lnTo>
                    <a:pt x="248" y="1418"/>
                  </a:lnTo>
                  <a:lnTo>
                    <a:pt x="0" y="1922"/>
                  </a:lnTo>
                  <a:lnTo>
                    <a:pt x="0" y="1922"/>
                  </a:lnTo>
                  <a:lnTo>
                    <a:pt x="32" y="1906"/>
                  </a:lnTo>
                  <a:lnTo>
                    <a:pt x="64" y="1888"/>
                  </a:lnTo>
                  <a:lnTo>
                    <a:pt x="96" y="1870"/>
                  </a:lnTo>
                  <a:lnTo>
                    <a:pt x="126" y="1848"/>
                  </a:lnTo>
                  <a:lnTo>
                    <a:pt x="156" y="1826"/>
                  </a:lnTo>
                  <a:lnTo>
                    <a:pt x="188" y="1802"/>
                  </a:lnTo>
                  <a:lnTo>
                    <a:pt x="250" y="1750"/>
                  </a:lnTo>
                  <a:lnTo>
                    <a:pt x="250" y="1750"/>
                  </a:lnTo>
                  <a:lnTo>
                    <a:pt x="368" y="1648"/>
                  </a:lnTo>
                  <a:lnTo>
                    <a:pt x="368" y="1648"/>
                  </a:lnTo>
                  <a:lnTo>
                    <a:pt x="418" y="1604"/>
                  </a:lnTo>
                  <a:lnTo>
                    <a:pt x="474" y="1560"/>
                  </a:lnTo>
                  <a:lnTo>
                    <a:pt x="534" y="1512"/>
                  </a:lnTo>
                  <a:lnTo>
                    <a:pt x="600" y="1464"/>
                  </a:lnTo>
                  <a:lnTo>
                    <a:pt x="670" y="1416"/>
                  </a:lnTo>
                  <a:lnTo>
                    <a:pt x="746" y="1368"/>
                  </a:lnTo>
                  <a:lnTo>
                    <a:pt x="830" y="1318"/>
                  </a:lnTo>
                  <a:lnTo>
                    <a:pt x="922" y="1270"/>
                  </a:lnTo>
                  <a:lnTo>
                    <a:pt x="922" y="1270"/>
                  </a:lnTo>
                  <a:lnTo>
                    <a:pt x="968" y="1248"/>
                  </a:lnTo>
                  <a:lnTo>
                    <a:pt x="1020" y="1226"/>
                  </a:lnTo>
                  <a:lnTo>
                    <a:pt x="1074" y="1206"/>
                  </a:lnTo>
                  <a:lnTo>
                    <a:pt x="1134" y="1188"/>
                  </a:lnTo>
                  <a:lnTo>
                    <a:pt x="1196" y="1170"/>
                  </a:lnTo>
                  <a:lnTo>
                    <a:pt x="1260" y="1152"/>
                  </a:lnTo>
                  <a:lnTo>
                    <a:pt x="1328" y="1138"/>
                  </a:lnTo>
                  <a:lnTo>
                    <a:pt x="1398" y="1122"/>
                  </a:lnTo>
                  <a:lnTo>
                    <a:pt x="1470" y="1110"/>
                  </a:lnTo>
                  <a:lnTo>
                    <a:pt x="1544" y="1096"/>
                  </a:lnTo>
                  <a:lnTo>
                    <a:pt x="1694" y="1074"/>
                  </a:lnTo>
                  <a:lnTo>
                    <a:pt x="1850" y="1054"/>
                  </a:lnTo>
                  <a:lnTo>
                    <a:pt x="2006" y="1038"/>
                  </a:lnTo>
                  <a:lnTo>
                    <a:pt x="2162" y="1026"/>
                  </a:lnTo>
                  <a:lnTo>
                    <a:pt x="2314" y="1014"/>
                  </a:lnTo>
                  <a:lnTo>
                    <a:pt x="2460" y="1006"/>
                  </a:lnTo>
                  <a:lnTo>
                    <a:pt x="2598" y="1000"/>
                  </a:lnTo>
                  <a:lnTo>
                    <a:pt x="2840" y="992"/>
                  </a:lnTo>
                  <a:lnTo>
                    <a:pt x="3020" y="990"/>
                  </a:lnTo>
                  <a:lnTo>
                    <a:pt x="3020" y="992"/>
                  </a:lnTo>
                  <a:lnTo>
                    <a:pt x="3020" y="992"/>
                  </a:lnTo>
                  <a:lnTo>
                    <a:pt x="3020" y="0"/>
                  </a:lnTo>
                  <a:close/>
                </a:path>
              </a:pathLst>
            </a:custGeom>
            <a:solidFill>
              <a:srgbClr val="4F6A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260">
              <a:extLst>
                <a:ext uri="{FF2B5EF4-FFF2-40B4-BE49-F238E27FC236}">
                  <a16:creationId xmlns:a16="http://schemas.microsoft.com/office/drawing/2014/main" id="{47A86CE6-E186-4341-90ED-0AA15CC71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747" y="717577"/>
              <a:ext cx="6124575" cy="3951422"/>
            </a:xfrm>
            <a:custGeom>
              <a:avLst/>
              <a:gdLst>
                <a:gd name="T0" fmla="*/ 1968 w 3858"/>
                <a:gd name="T1" fmla="*/ 2158 h 2158"/>
                <a:gd name="T2" fmla="*/ 2090 w 3858"/>
                <a:gd name="T3" fmla="*/ 2150 h 2158"/>
                <a:gd name="T4" fmla="*/ 2206 w 3858"/>
                <a:gd name="T5" fmla="*/ 2126 h 2158"/>
                <a:gd name="T6" fmla="*/ 2320 w 3858"/>
                <a:gd name="T7" fmla="*/ 2090 h 2158"/>
                <a:gd name="T8" fmla="*/ 2430 w 3858"/>
                <a:gd name="T9" fmla="*/ 2042 h 2158"/>
                <a:gd name="T10" fmla="*/ 2534 w 3858"/>
                <a:gd name="T11" fmla="*/ 1984 h 2158"/>
                <a:gd name="T12" fmla="*/ 2632 w 3858"/>
                <a:gd name="T13" fmla="*/ 1918 h 2158"/>
                <a:gd name="T14" fmla="*/ 2726 w 3858"/>
                <a:gd name="T15" fmla="*/ 1846 h 2158"/>
                <a:gd name="T16" fmla="*/ 2814 w 3858"/>
                <a:gd name="T17" fmla="*/ 1770 h 2158"/>
                <a:gd name="T18" fmla="*/ 2896 w 3858"/>
                <a:gd name="T19" fmla="*/ 1692 h 2158"/>
                <a:gd name="T20" fmla="*/ 2970 w 3858"/>
                <a:gd name="T21" fmla="*/ 1612 h 2158"/>
                <a:gd name="T22" fmla="*/ 3098 w 3858"/>
                <a:gd name="T23" fmla="*/ 1456 h 2158"/>
                <a:gd name="T24" fmla="*/ 3194 w 3858"/>
                <a:gd name="T25" fmla="*/ 1318 h 2158"/>
                <a:gd name="T26" fmla="*/ 3256 w 3858"/>
                <a:gd name="T27" fmla="*/ 1212 h 2158"/>
                <a:gd name="T28" fmla="*/ 3328 w 3858"/>
                <a:gd name="T29" fmla="*/ 1074 h 2158"/>
                <a:gd name="T30" fmla="*/ 3616 w 3858"/>
                <a:gd name="T31" fmla="*/ 494 h 2158"/>
                <a:gd name="T32" fmla="*/ 3858 w 3858"/>
                <a:gd name="T33" fmla="*/ 0 h 2158"/>
                <a:gd name="T34" fmla="*/ 3758 w 3858"/>
                <a:gd name="T35" fmla="*/ 178 h 2158"/>
                <a:gd name="T36" fmla="*/ 3620 w 3858"/>
                <a:gd name="T37" fmla="*/ 414 h 2158"/>
                <a:gd name="T38" fmla="*/ 3502 w 3858"/>
                <a:gd name="T39" fmla="*/ 602 h 2158"/>
                <a:gd name="T40" fmla="*/ 3428 w 3858"/>
                <a:gd name="T41" fmla="*/ 712 h 2158"/>
                <a:gd name="T42" fmla="*/ 3392 w 3858"/>
                <a:gd name="T43" fmla="*/ 760 h 2158"/>
                <a:gd name="T44" fmla="*/ 3312 w 3858"/>
                <a:gd name="T45" fmla="*/ 860 h 2158"/>
                <a:gd name="T46" fmla="*/ 3232 w 3858"/>
                <a:gd name="T47" fmla="*/ 950 h 2158"/>
                <a:gd name="T48" fmla="*/ 3168 w 3858"/>
                <a:gd name="T49" fmla="*/ 1016 h 2158"/>
                <a:gd name="T50" fmla="*/ 3136 w 3858"/>
                <a:gd name="T51" fmla="*/ 1042 h 2158"/>
                <a:gd name="T52" fmla="*/ 3130 w 3858"/>
                <a:gd name="T53" fmla="*/ 1044 h 2158"/>
                <a:gd name="T54" fmla="*/ 2940 w 3858"/>
                <a:gd name="T55" fmla="*/ 1092 h 2158"/>
                <a:gd name="T56" fmla="*/ 2726 w 3858"/>
                <a:gd name="T57" fmla="*/ 1136 h 2158"/>
                <a:gd name="T58" fmla="*/ 2492 w 3858"/>
                <a:gd name="T59" fmla="*/ 1174 h 2158"/>
                <a:gd name="T60" fmla="*/ 2244 w 3858"/>
                <a:gd name="T61" fmla="*/ 1210 h 2158"/>
                <a:gd name="T62" fmla="*/ 1726 w 3858"/>
                <a:gd name="T63" fmla="*/ 1270 h 2158"/>
                <a:gd name="T64" fmla="*/ 1212 w 3858"/>
                <a:gd name="T65" fmla="*/ 1314 h 2158"/>
                <a:gd name="T66" fmla="*/ 742 w 3858"/>
                <a:gd name="T67" fmla="*/ 1348 h 2158"/>
                <a:gd name="T68" fmla="*/ 356 w 3858"/>
                <a:gd name="T69" fmla="*/ 1370 h 2158"/>
                <a:gd name="T70" fmla="*/ 0 w 3858"/>
                <a:gd name="T71" fmla="*/ 1386 h 2158"/>
                <a:gd name="T72" fmla="*/ 0 w 3858"/>
                <a:gd name="T73" fmla="*/ 2158 h 2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8" h="2158">
                  <a:moveTo>
                    <a:pt x="1968" y="2158"/>
                  </a:moveTo>
                  <a:lnTo>
                    <a:pt x="1968" y="2158"/>
                  </a:lnTo>
                  <a:lnTo>
                    <a:pt x="2030" y="2156"/>
                  </a:lnTo>
                  <a:lnTo>
                    <a:pt x="2090" y="2150"/>
                  </a:lnTo>
                  <a:lnTo>
                    <a:pt x="2148" y="2140"/>
                  </a:lnTo>
                  <a:lnTo>
                    <a:pt x="2206" y="2126"/>
                  </a:lnTo>
                  <a:lnTo>
                    <a:pt x="2264" y="2110"/>
                  </a:lnTo>
                  <a:lnTo>
                    <a:pt x="2320" y="2090"/>
                  </a:lnTo>
                  <a:lnTo>
                    <a:pt x="2376" y="2068"/>
                  </a:lnTo>
                  <a:lnTo>
                    <a:pt x="2430" y="2042"/>
                  </a:lnTo>
                  <a:lnTo>
                    <a:pt x="2482" y="2014"/>
                  </a:lnTo>
                  <a:lnTo>
                    <a:pt x="2534" y="1984"/>
                  </a:lnTo>
                  <a:lnTo>
                    <a:pt x="2584" y="1952"/>
                  </a:lnTo>
                  <a:lnTo>
                    <a:pt x="2632" y="1918"/>
                  </a:lnTo>
                  <a:lnTo>
                    <a:pt x="2680" y="1884"/>
                  </a:lnTo>
                  <a:lnTo>
                    <a:pt x="2726" y="1846"/>
                  </a:lnTo>
                  <a:lnTo>
                    <a:pt x="2772" y="1808"/>
                  </a:lnTo>
                  <a:lnTo>
                    <a:pt x="2814" y="1770"/>
                  </a:lnTo>
                  <a:lnTo>
                    <a:pt x="2856" y="1732"/>
                  </a:lnTo>
                  <a:lnTo>
                    <a:pt x="2896" y="1692"/>
                  </a:lnTo>
                  <a:lnTo>
                    <a:pt x="2934" y="1652"/>
                  </a:lnTo>
                  <a:lnTo>
                    <a:pt x="2970" y="1612"/>
                  </a:lnTo>
                  <a:lnTo>
                    <a:pt x="3038" y="1532"/>
                  </a:lnTo>
                  <a:lnTo>
                    <a:pt x="3098" y="1456"/>
                  </a:lnTo>
                  <a:lnTo>
                    <a:pt x="3150" y="1384"/>
                  </a:lnTo>
                  <a:lnTo>
                    <a:pt x="3194" y="1318"/>
                  </a:lnTo>
                  <a:lnTo>
                    <a:pt x="3230" y="1260"/>
                  </a:lnTo>
                  <a:lnTo>
                    <a:pt x="3256" y="1212"/>
                  </a:lnTo>
                  <a:lnTo>
                    <a:pt x="3256" y="1212"/>
                  </a:lnTo>
                  <a:lnTo>
                    <a:pt x="3328" y="1074"/>
                  </a:lnTo>
                  <a:lnTo>
                    <a:pt x="3416" y="896"/>
                  </a:lnTo>
                  <a:lnTo>
                    <a:pt x="3616" y="494"/>
                  </a:lnTo>
                  <a:lnTo>
                    <a:pt x="3858" y="0"/>
                  </a:lnTo>
                  <a:lnTo>
                    <a:pt x="3858" y="0"/>
                  </a:lnTo>
                  <a:lnTo>
                    <a:pt x="3810" y="86"/>
                  </a:lnTo>
                  <a:lnTo>
                    <a:pt x="3758" y="178"/>
                  </a:lnTo>
                  <a:lnTo>
                    <a:pt x="3694" y="290"/>
                  </a:lnTo>
                  <a:lnTo>
                    <a:pt x="3620" y="414"/>
                  </a:lnTo>
                  <a:lnTo>
                    <a:pt x="3542" y="540"/>
                  </a:lnTo>
                  <a:lnTo>
                    <a:pt x="3502" y="602"/>
                  </a:lnTo>
                  <a:lnTo>
                    <a:pt x="3464" y="660"/>
                  </a:lnTo>
                  <a:lnTo>
                    <a:pt x="3428" y="712"/>
                  </a:lnTo>
                  <a:lnTo>
                    <a:pt x="3392" y="760"/>
                  </a:lnTo>
                  <a:lnTo>
                    <a:pt x="3392" y="760"/>
                  </a:lnTo>
                  <a:lnTo>
                    <a:pt x="3352" y="810"/>
                  </a:lnTo>
                  <a:lnTo>
                    <a:pt x="3312" y="860"/>
                  </a:lnTo>
                  <a:lnTo>
                    <a:pt x="3270" y="906"/>
                  </a:lnTo>
                  <a:lnTo>
                    <a:pt x="3232" y="950"/>
                  </a:lnTo>
                  <a:lnTo>
                    <a:pt x="3196" y="986"/>
                  </a:lnTo>
                  <a:lnTo>
                    <a:pt x="3168" y="1016"/>
                  </a:lnTo>
                  <a:lnTo>
                    <a:pt x="3144" y="1036"/>
                  </a:lnTo>
                  <a:lnTo>
                    <a:pt x="3136" y="1042"/>
                  </a:lnTo>
                  <a:lnTo>
                    <a:pt x="3130" y="1044"/>
                  </a:lnTo>
                  <a:lnTo>
                    <a:pt x="3130" y="1044"/>
                  </a:lnTo>
                  <a:lnTo>
                    <a:pt x="3038" y="1068"/>
                  </a:lnTo>
                  <a:lnTo>
                    <a:pt x="2940" y="1092"/>
                  </a:lnTo>
                  <a:lnTo>
                    <a:pt x="2836" y="1114"/>
                  </a:lnTo>
                  <a:lnTo>
                    <a:pt x="2726" y="1136"/>
                  </a:lnTo>
                  <a:lnTo>
                    <a:pt x="2610" y="1156"/>
                  </a:lnTo>
                  <a:lnTo>
                    <a:pt x="2492" y="1174"/>
                  </a:lnTo>
                  <a:lnTo>
                    <a:pt x="2370" y="1192"/>
                  </a:lnTo>
                  <a:lnTo>
                    <a:pt x="2244" y="1210"/>
                  </a:lnTo>
                  <a:lnTo>
                    <a:pt x="1986" y="1242"/>
                  </a:lnTo>
                  <a:lnTo>
                    <a:pt x="1726" y="1270"/>
                  </a:lnTo>
                  <a:lnTo>
                    <a:pt x="1466" y="1294"/>
                  </a:lnTo>
                  <a:lnTo>
                    <a:pt x="1212" y="1314"/>
                  </a:lnTo>
                  <a:lnTo>
                    <a:pt x="968" y="1334"/>
                  </a:lnTo>
                  <a:lnTo>
                    <a:pt x="742" y="1348"/>
                  </a:lnTo>
                  <a:lnTo>
                    <a:pt x="536" y="1360"/>
                  </a:lnTo>
                  <a:lnTo>
                    <a:pt x="356" y="1370"/>
                  </a:lnTo>
                  <a:lnTo>
                    <a:pt x="96" y="1382"/>
                  </a:lnTo>
                  <a:lnTo>
                    <a:pt x="0" y="1386"/>
                  </a:lnTo>
                  <a:lnTo>
                    <a:pt x="0" y="2158"/>
                  </a:lnTo>
                  <a:lnTo>
                    <a:pt x="0" y="2158"/>
                  </a:lnTo>
                  <a:lnTo>
                    <a:pt x="1968" y="2158"/>
                  </a:lnTo>
                  <a:close/>
                </a:path>
              </a:pathLst>
            </a:custGeom>
            <a:solidFill>
              <a:srgbClr val="34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263">
              <a:extLst>
                <a:ext uri="{FF2B5EF4-FFF2-40B4-BE49-F238E27FC236}">
                  <a16:creationId xmlns:a16="http://schemas.microsoft.com/office/drawing/2014/main" id="{922ED505-8E27-48EA-8A43-CB3F6B66E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747" y="691942"/>
              <a:ext cx="6140450" cy="2032474"/>
            </a:xfrm>
            <a:custGeom>
              <a:avLst/>
              <a:gdLst>
                <a:gd name="T0" fmla="*/ 3868 w 3868"/>
                <a:gd name="T1" fmla="*/ 0 h 1110"/>
                <a:gd name="T2" fmla="*/ 3674 w 3868"/>
                <a:gd name="T3" fmla="*/ 326 h 1110"/>
                <a:gd name="T4" fmla="*/ 3500 w 3868"/>
                <a:gd name="T5" fmla="*/ 592 h 1110"/>
                <a:gd name="T6" fmla="*/ 3424 w 3868"/>
                <a:gd name="T7" fmla="*/ 698 h 1110"/>
                <a:gd name="T8" fmla="*/ 3354 w 3868"/>
                <a:gd name="T9" fmla="*/ 786 h 1110"/>
                <a:gd name="T10" fmla="*/ 3290 w 3868"/>
                <a:gd name="T11" fmla="*/ 852 h 1110"/>
                <a:gd name="T12" fmla="*/ 3234 w 3868"/>
                <a:gd name="T13" fmla="*/ 896 h 1110"/>
                <a:gd name="T14" fmla="*/ 3228 w 3868"/>
                <a:gd name="T15" fmla="*/ 898 h 1110"/>
                <a:gd name="T16" fmla="*/ 3204 w 3868"/>
                <a:gd name="T17" fmla="*/ 902 h 1110"/>
                <a:gd name="T18" fmla="*/ 3158 w 3868"/>
                <a:gd name="T19" fmla="*/ 898 h 1110"/>
                <a:gd name="T20" fmla="*/ 3100 w 3868"/>
                <a:gd name="T21" fmla="*/ 882 h 1110"/>
                <a:gd name="T22" fmla="*/ 2970 w 3868"/>
                <a:gd name="T23" fmla="*/ 836 h 1110"/>
                <a:gd name="T24" fmla="*/ 2854 w 3868"/>
                <a:gd name="T25" fmla="*/ 786 h 1110"/>
                <a:gd name="T26" fmla="*/ 2812 w 3868"/>
                <a:gd name="T27" fmla="*/ 766 h 1110"/>
                <a:gd name="T28" fmla="*/ 2694 w 3868"/>
                <a:gd name="T29" fmla="*/ 708 h 1110"/>
                <a:gd name="T30" fmla="*/ 2590 w 3868"/>
                <a:gd name="T31" fmla="*/ 664 h 1110"/>
                <a:gd name="T32" fmla="*/ 2500 w 3868"/>
                <a:gd name="T33" fmla="*/ 634 h 1110"/>
                <a:gd name="T34" fmla="*/ 2422 w 3868"/>
                <a:gd name="T35" fmla="*/ 612 h 1110"/>
                <a:gd name="T36" fmla="*/ 2356 w 3868"/>
                <a:gd name="T37" fmla="*/ 600 h 1110"/>
                <a:gd name="T38" fmla="*/ 2258 w 3868"/>
                <a:gd name="T39" fmla="*/ 590 h 1110"/>
                <a:gd name="T40" fmla="*/ 2224 w 3868"/>
                <a:gd name="T41" fmla="*/ 588 h 1110"/>
                <a:gd name="T42" fmla="*/ 0 w 3868"/>
                <a:gd name="T43" fmla="*/ 1110 h 1110"/>
                <a:gd name="T44" fmla="*/ 2564 w 3868"/>
                <a:gd name="T45" fmla="*/ 1108 h 1110"/>
                <a:gd name="T46" fmla="*/ 2644 w 3868"/>
                <a:gd name="T47" fmla="*/ 1106 h 1110"/>
                <a:gd name="T48" fmla="*/ 2782 w 3868"/>
                <a:gd name="T49" fmla="*/ 1096 h 1110"/>
                <a:gd name="T50" fmla="*/ 2892 w 3868"/>
                <a:gd name="T51" fmla="*/ 1080 h 1110"/>
                <a:gd name="T52" fmla="*/ 3008 w 3868"/>
                <a:gd name="T53" fmla="*/ 1056 h 1110"/>
                <a:gd name="T54" fmla="*/ 3120 w 3868"/>
                <a:gd name="T55" fmla="*/ 1020 h 1110"/>
                <a:gd name="T56" fmla="*/ 3172 w 3868"/>
                <a:gd name="T57" fmla="*/ 998 h 1110"/>
                <a:gd name="T58" fmla="*/ 3218 w 3868"/>
                <a:gd name="T59" fmla="*/ 972 h 1110"/>
                <a:gd name="T60" fmla="*/ 3260 w 3868"/>
                <a:gd name="T61" fmla="*/ 940 h 1110"/>
                <a:gd name="T62" fmla="*/ 3298 w 3868"/>
                <a:gd name="T63" fmla="*/ 904 h 1110"/>
                <a:gd name="T64" fmla="*/ 3380 w 3868"/>
                <a:gd name="T65" fmla="*/ 810 h 1110"/>
                <a:gd name="T66" fmla="*/ 3464 w 3868"/>
                <a:gd name="T67" fmla="*/ 694 h 1110"/>
                <a:gd name="T68" fmla="*/ 3550 w 3868"/>
                <a:gd name="T69" fmla="*/ 564 h 1110"/>
                <a:gd name="T70" fmla="*/ 3672 w 3868"/>
                <a:gd name="T71" fmla="*/ 358 h 1110"/>
                <a:gd name="T72" fmla="*/ 3812 w 3868"/>
                <a:gd name="T73" fmla="*/ 102 h 1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68" h="1110">
                  <a:moveTo>
                    <a:pt x="3868" y="0"/>
                  </a:moveTo>
                  <a:lnTo>
                    <a:pt x="3868" y="0"/>
                  </a:lnTo>
                  <a:lnTo>
                    <a:pt x="3768" y="170"/>
                  </a:lnTo>
                  <a:lnTo>
                    <a:pt x="3674" y="326"/>
                  </a:lnTo>
                  <a:lnTo>
                    <a:pt x="3584" y="466"/>
                  </a:lnTo>
                  <a:lnTo>
                    <a:pt x="3500" y="592"/>
                  </a:lnTo>
                  <a:lnTo>
                    <a:pt x="3462" y="648"/>
                  </a:lnTo>
                  <a:lnTo>
                    <a:pt x="3424" y="698"/>
                  </a:lnTo>
                  <a:lnTo>
                    <a:pt x="3388" y="746"/>
                  </a:lnTo>
                  <a:lnTo>
                    <a:pt x="3354" y="786"/>
                  </a:lnTo>
                  <a:lnTo>
                    <a:pt x="3320" y="822"/>
                  </a:lnTo>
                  <a:lnTo>
                    <a:pt x="3290" y="852"/>
                  </a:lnTo>
                  <a:lnTo>
                    <a:pt x="3260" y="878"/>
                  </a:lnTo>
                  <a:lnTo>
                    <a:pt x="3234" y="896"/>
                  </a:lnTo>
                  <a:lnTo>
                    <a:pt x="3234" y="896"/>
                  </a:lnTo>
                  <a:lnTo>
                    <a:pt x="3228" y="898"/>
                  </a:lnTo>
                  <a:lnTo>
                    <a:pt x="3222" y="900"/>
                  </a:lnTo>
                  <a:lnTo>
                    <a:pt x="3204" y="902"/>
                  </a:lnTo>
                  <a:lnTo>
                    <a:pt x="3182" y="902"/>
                  </a:lnTo>
                  <a:lnTo>
                    <a:pt x="3158" y="898"/>
                  </a:lnTo>
                  <a:lnTo>
                    <a:pt x="3130" y="890"/>
                  </a:lnTo>
                  <a:lnTo>
                    <a:pt x="3100" y="882"/>
                  </a:lnTo>
                  <a:lnTo>
                    <a:pt x="3034" y="862"/>
                  </a:lnTo>
                  <a:lnTo>
                    <a:pt x="2970" y="836"/>
                  </a:lnTo>
                  <a:lnTo>
                    <a:pt x="2906" y="810"/>
                  </a:lnTo>
                  <a:lnTo>
                    <a:pt x="2854" y="786"/>
                  </a:lnTo>
                  <a:lnTo>
                    <a:pt x="2812" y="766"/>
                  </a:lnTo>
                  <a:lnTo>
                    <a:pt x="2812" y="766"/>
                  </a:lnTo>
                  <a:lnTo>
                    <a:pt x="2752" y="736"/>
                  </a:lnTo>
                  <a:lnTo>
                    <a:pt x="2694" y="708"/>
                  </a:lnTo>
                  <a:lnTo>
                    <a:pt x="2640" y="684"/>
                  </a:lnTo>
                  <a:lnTo>
                    <a:pt x="2590" y="664"/>
                  </a:lnTo>
                  <a:lnTo>
                    <a:pt x="2544" y="648"/>
                  </a:lnTo>
                  <a:lnTo>
                    <a:pt x="2500" y="634"/>
                  </a:lnTo>
                  <a:lnTo>
                    <a:pt x="2460" y="622"/>
                  </a:lnTo>
                  <a:lnTo>
                    <a:pt x="2422" y="612"/>
                  </a:lnTo>
                  <a:lnTo>
                    <a:pt x="2388" y="604"/>
                  </a:lnTo>
                  <a:lnTo>
                    <a:pt x="2356" y="600"/>
                  </a:lnTo>
                  <a:lnTo>
                    <a:pt x="2302" y="592"/>
                  </a:lnTo>
                  <a:lnTo>
                    <a:pt x="2258" y="590"/>
                  </a:lnTo>
                  <a:lnTo>
                    <a:pt x="2224" y="588"/>
                  </a:lnTo>
                  <a:lnTo>
                    <a:pt x="2224" y="588"/>
                  </a:lnTo>
                  <a:lnTo>
                    <a:pt x="0" y="588"/>
                  </a:lnTo>
                  <a:lnTo>
                    <a:pt x="0" y="1110"/>
                  </a:lnTo>
                  <a:lnTo>
                    <a:pt x="2564" y="1108"/>
                  </a:lnTo>
                  <a:lnTo>
                    <a:pt x="2564" y="1108"/>
                  </a:lnTo>
                  <a:lnTo>
                    <a:pt x="2586" y="1108"/>
                  </a:lnTo>
                  <a:lnTo>
                    <a:pt x="2644" y="1106"/>
                  </a:lnTo>
                  <a:lnTo>
                    <a:pt x="2730" y="1100"/>
                  </a:lnTo>
                  <a:lnTo>
                    <a:pt x="2782" y="1096"/>
                  </a:lnTo>
                  <a:lnTo>
                    <a:pt x="2836" y="1090"/>
                  </a:lnTo>
                  <a:lnTo>
                    <a:pt x="2892" y="1080"/>
                  </a:lnTo>
                  <a:lnTo>
                    <a:pt x="2950" y="1070"/>
                  </a:lnTo>
                  <a:lnTo>
                    <a:pt x="3008" y="1056"/>
                  </a:lnTo>
                  <a:lnTo>
                    <a:pt x="3066" y="1040"/>
                  </a:lnTo>
                  <a:lnTo>
                    <a:pt x="3120" y="1020"/>
                  </a:lnTo>
                  <a:lnTo>
                    <a:pt x="3146" y="1010"/>
                  </a:lnTo>
                  <a:lnTo>
                    <a:pt x="3172" y="998"/>
                  </a:lnTo>
                  <a:lnTo>
                    <a:pt x="3196" y="984"/>
                  </a:lnTo>
                  <a:lnTo>
                    <a:pt x="3218" y="972"/>
                  </a:lnTo>
                  <a:lnTo>
                    <a:pt x="3240" y="956"/>
                  </a:lnTo>
                  <a:lnTo>
                    <a:pt x="3260" y="940"/>
                  </a:lnTo>
                  <a:lnTo>
                    <a:pt x="3260" y="940"/>
                  </a:lnTo>
                  <a:lnTo>
                    <a:pt x="3298" y="904"/>
                  </a:lnTo>
                  <a:lnTo>
                    <a:pt x="3338" y="860"/>
                  </a:lnTo>
                  <a:lnTo>
                    <a:pt x="3380" y="810"/>
                  </a:lnTo>
                  <a:lnTo>
                    <a:pt x="3422" y="754"/>
                  </a:lnTo>
                  <a:lnTo>
                    <a:pt x="3464" y="694"/>
                  </a:lnTo>
                  <a:lnTo>
                    <a:pt x="3508" y="630"/>
                  </a:lnTo>
                  <a:lnTo>
                    <a:pt x="3550" y="564"/>
                  </a:lnTo>
                  <a:lnTo>
                    <a:pt x="3592" y="496"/>
                  </a:lnTo>
                  <a:lnTo>
                    <a:pt x="3672" y="358"/>
                  </a:lnTo>
                  <a:lnTo>
                    <a:pt x="3748" y="224"/>
                  </a:lnTo>
                  <a:lnTo>
                    <a:pt x="3812" y="102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68B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266">
              <a:extLst>
                <a:ext uri="{FF2B5EF4-FFF2-40B4-BE49-F238E27FC236}">
                  <a16:creationId xmlns:a16="http://schemas.microsoft.com/office/drawing/2014/main" id="{0CC25259-5E67-49D8-BDF4-3E90298FA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747" y="860400"/>
              <a:ext cx="6057900" cy="2801519"/>
            </a:xfrm>
            <a:custGeom>
              <a:avLst/>
              <a:gdLst>
                <a:gd name="T0" fmla="*/ 3096 w 3816"/>
                <a:gd name="T1" fmla="*/ 1188 h 1530"/>
                <a:gd name="T2" fmla="*/ 3244 w 3816"/>
                <a:gd name="T3" fmla="*/ 1000 h 1530"/>
                <a:gd name="T4" fmla="*/ 3326 w 3816"/>
                <a:gd name="T5" fmla="*/ 886 h 1530"/>
                <a:gd name="T6" fmla="*/ 3402 w 3816"/>
                <a:gd name="T7" fmla="*/ 770 h 1530"/>
                <a:gd name="T8" fmla="*/ 3478 w 3816"/>
                <a:gd name="T9" fmla="*/ 644 h 1530"/>
                <a:gd name="T10" fmla="*/ 3600 w 3816"/>
                <a:gd name="T11" fmla="*/ 418 h 1530"/>
                <a:gd name="T12" fmla="*/ 3816 w 3816"/>
                <a:gd name="T13" fmla="*/ 0 h 1530"/>
                <a:gd name="T14" fmla="*/ 3784 w 3816"/>
                <a:gd name="T15" fmla="*/ 52 h 1530"/>
                <a:gd name="T16" fmla="*/ 3688 w 3816"/>
                <a:gd name="T17" fmla="*/ 230 h 1530"/>
                <a:gd name="T18" fmla="*/ 3552 w 3816"/>
                <a:gd name="T19" fmla="*/ 464 h 1530"/>
                <a:gd name="T20" fmla="*/ 3474 w 3816"/>
                <a:gd name="T21" fmla="*/ 586 h 1530"/>
                <a:gd name="T22" fmla="*/ 3390 w 3816"/>
                <a:gd name="T23" fmla="*/ 704 h 1530"/>
                <a:gd name="T24" fmla="*/ 3302 w 3816"/>
                <a:gd name="T25" fmla="*/ 808 h 1530"/>
                <a:gd name="T26" fmla="*/ 3284 w 3816"/>
                <a:gd name="T27" fmla="*/ 828 h 1530"/>
                <a:gd name="T28" fmla="*/ 3240 w 3816"/>
                <a:gd name="T29" fmla="*/ 862 h 1530"/>
                <a:gd name="T30" fmla="*/ 3190 w 3816"/>
                <a:gd name="T31" fmla="*/ 892 h 1530"/>
                <a:gd name="T32" fmla="*/ 3136 w 3816"/>
                <a:gd name="T33" fmla="*/ 916 h 1530"/>
                <a:gd name="T34" fmla="*/ 3048 w 3816"/>
                <a:gd name="T35" fmla="*/ 948 h 1530"/>
                <a:gd name="T36" fmla="*/ 2924 w 3816"/>
                <a:gd name="T37" fmla="*/ 978 h 1530"/>
                <a:gd name="T38" fmla="*/ 2806 w 3816"/>
                <a:gd name="T39" fmla="*/ 996 h 1530"/>
                <a:gd name="T40" fmla="*/ 2658 w 3816"/>
                <a:gd name="T41" fmla="*/ 1008 h 1530"/>
                <a:gd name="T42" fmla="*/ 2570 w 3816"/>
                <a:gd name="T43" fmla="*/ 1010 h 1530"/>
                <a:gd name="T44" fmla="*/ 0 w 3816"/>
                <a:gd name="T45" fmla="*/ 1530 h 1530"/>
                <a:gd name="T46" fmla="*/ 2398 w 3816"/>
                <a:gd name="T47" fmla="*/ 1530 h 1530"/>
                <a:gd name="T48" fmla="*/ 2468 w 3816"/>
                <a:gd name="T49" fmla="*/ 1524 h 1530"/>
                <a:gd name="T50" fmla="*/ 2546 w 3816"/>
                <a:gd name="T51" fmla="*/ 1512 h 1530"/>
                <a:gd name="T52" fmla="*/ 2642 w 3816"/>
                <a:gd name="T53" fmla="*/ 1488 h 1530"/>
                <a:gd name="T54" fmla="*/ 2754 w 3816"/>
                <a:gd name="T55" fmla="*/ 1448 h 1530"/>
                <a:gd name="T56" fmla="*/ 2840 w 3816"/>
                <a:gd name="T57" fmla="*/ 1404 h 1530"/>
                <a:gd name="T58" fmla="*/ 2900 w 3816"/>
                <a:gd name="T59" fmla="*/ 1368 h 1530"/>
                <a:gd name="T60" fmla="*/ 2958 w 3816"/>
                <a:gd name="T61" fmla="*/ 1326 h 1530"/>
                <a:gd name="T62" fmla="*/ 3016 w 3816"/>
                <a:gd name="T63" fmla="*/ 1276 h 1530"/>
                <a:gd name="T64" fmla="*/ 3070 w 3816"/>
                <a:gd name="T65" fmla="*/ 1220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16" h="1530">
                  <a:moveTo>
                    <a:pt x="3096" y="1188"/>
                  </a:moveTo>
                  <a:lnTo>
                    <a:pt x="3096" y="1188"/>
                  </a:lnTo>
                  <a:lnTo>
                    <a:pt x="3198" y="1060"/>
                  </a:lnTo>
                  <a:lnTo>
                    <a:pt x="3244" y="1000"/>
                  </a:lnTo>
                  <a:lnTo>
                    <a:pt x="3286" y="942"/>
                  </a:lnTo>
                  <a:lnTo>
                    <a:pt x="3326" y="886"/>
                  </a:lnTo>
                  <a:lnTo>
                    <a:pt x="3364" y="828"/>
                  </a:lnTo>
                  <a:lnTo>
                    <a:pt x="3402" y="770"/>
                  </a:lnTo>
                  <a:lnTo>
                    <a:pt x="3440" y="708"/>
                  </a:lnTo>
                  <a:lnTo>
                    <a:pt x="3478" y="644"/>
                  </a:lnTo>
                  <a:lnTo>
                    <a:pt x="3516" y="574"/>
                  </a:lnTo>
                  <a:lnTo>
                    <a:pt x="3600" y="418"/>
                  </a:lnTo>
                  <a:lnTo>
                    <a:pt x="3698" y="228"/>
                  </a:lnTo>
                  <a:lnTo>
                    <a:pt x="3816" y="0"/>
                  </a:lnTo>
                  <a:lnTo>
                    <a:pt x="3816" y="0"/>
                  </a:lnTo>
                  <a:lnTo>
                    <a:pt x="3784" y="52"/>
                  </a:lnTo>
                  <a:lnTo>
                    <a:pt x="3742" y="130"/>
                  </a:lnTo>
                  <a:lnTo>
                    <a:pt x="3688" y="230"/>
                  </a:lnTo>
                  <a:lnTo>
                    <a:pt x="3624" y="344"/>
                  </a:lnTo>
                  <a:lnTo>
                    <a:pt x="3552" y="464"/>
                  </a:lnTo>
                  <a:lnTo>
                    <a:pt x="3514" y="526"/>
                  </a:lnTo>
                  <a:lnTo>
                    <a:pt x="3474" y="586"/>
                  </a:lnTo>
                  <a:lnTo>
                    <a:pt x="3432" y="646"/>
                  </a:lnTo>
                  <a:lnTo>
                    <a:pt x="3390" y="704"/>
                  </a:lnTo>
                  <a:lnTo>
                    <a:pt x="3346" y="758"/>
                  </a:lnTo>
                  <a:lnTo>
                    <a:pt x="3302" y="808"/>
                  </a:lnTo>
                  <a:lnTo>
                    <a:pt x="3302" y="808"/>
                  </a:lnTo>
                  <a:lnTo>
                    <a:pt x="3284" y="828"/>
                  </a:lnTo>
                  <a:lnTo>
                    <a:pt x="3262" y="846"/>
                  </a:lnTo>
                  <a:lnTo>
                    <a:pt x="3240" y="862"/>
                  </a:lnTo>
                  <a:lnTo>
                    <a:pt x="3216" y="878"/>
                  </a:lnTo>
                  <a:lnTo>
                    <a:pt x="3190" y="892"/>
                  </a:lnTo>
                  <a:lnTo>
                    <a:pt x="3164" y="904"/>
                  </a:lnTo>
                  <a:lnTo>
                    <a:pt x="3136" y="916"/>
                  </a:lnTo>
                  <a:lnTo>
                    <a:pt x="3108" y="928"/>
                  </a:lnTo>
                  <a:lnTo>
                    <a:pt x="3048" y="948"/>
                  </a:lnTo>
                  <a:lnTo>
                    <a:pt x="2986" y="964"/>
                  </a:lnTo>
                  <a:lnTo>
                    <a:pt x="2924" y="978"/>
                  </a:lnTo>
                  <a:lnTo>
                    <a:pt x="2864" y="988"/>
                  </a:lnTo>
                  <a:lnTo>
                    <a:pt x="2806" y="996"/>
                  </a:lnTo>
                  <a:lnTo>
                    <a:pt x="2752" y="1002"/>
                  </a:lnTo>
                  <a:lnTo>
                    <a:pt x="2658" y="1008"/>
                  </a:lnTo>
                  <a:lnTo>
                    <a:pt x="2594" y="1010"/>
                  </a:lnTo>
                  <a:lnTo>
                    <a:pt x="2570" y="1010"/>
                  </a:lnTo>
                  <a:lnTo>
                    <a:pt x="0" y="1014"/>
                  </a:lnTo>
                  <a:lnTo>
                    <a:pt x="0" y="1530"/>
                  </a:lnTo>
                  <a:lnTo>
                    <a:pt x="2398" y="1530"/>
                  </a:lnTo>
                  <a:lnTo>
                    <a:pt x="2398" y="1530"/>
                  </a:lnTo>
                  <a:lnTo>
                    <a:pt x="2416" y="1528"/>
                  </a:lnTo>
                  <a:lnTo>
                    <a:pt x="2468" y="1524"/>
                  </a:lnTo>
                  <a:lnTo>
                    <a:pt x="2504" y="1520"/>
                  </a:lnTo>
                  <a:lnTo>
                    <a:pt x="2546" y="1512"/>
                  </a:lnTo>
                  <a:lnTo>
                    <a:pt x="2592" y="1502"/>
                  </a:lnTo>
                  <a:lnTo>
                    <a:pt x="2642" y="1488"/>
                  </a:lnTo>
                  <a:lnTo>
                    <a:pt x="2696" y="1470"/>
                  </a:lnTo>
                  <a:lnTo>
                    <a:pt x="2754" y="1448"/>
                  </a:lnTo>
                  <a:lnTo>
                    <a:pt x="2812" y="1420"/>
                  </a:lnTo>
                  <a:lnTo>
                    <a:pt x="2840" y="1404"/>
                  </a:lnTo>
                  <a:lnTo>
                    <a:pt x="2870" y="1386"/>
                  </a:lnTo>
                  <a:lnTo>
                    <a:pt x="2900" y="1368"/>
                  </a:lnTo>
                  <a:lnTo>
                    <a:pt x="2928" y="1348"/>
                  </a:lnTo>
                  <a:lnTo>
                    <a:pt x="2958" y="1326"/>
                  </a:lnTo>
                  <a:lnTo>
                    <a:pt x="2986" y="1302"/>
                  </a:lnTo>
                  <a:lnTo>
                    <a:pt x="3016" y="1276"/>
                  </a:lnTo>
                  <a:lnTo>
                    <a:pt x="3042" y="1248"/>
                  </a:lnTo>
                  <a:lnTo>
                    <a:pt x="3070" y="1220"/>
                  </a:lnTo>
                  <a:lnTo>
                    <a:pt x="3096" y="1188"/>
                  </a:lnTo>
                  <a:close/>
                </a:path>
              </a:pathLst>
            </a:custGeom>
            <a:solidFill>
              <a:srgbClr val="F03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299">
              <a:extLst>
                <a:ext uri="{FF2B5EF4-FFF2-40B4-BE49-F238E27FC236}">
                  <a16:creationId xmlns:a16="http://schemas.microsoft.com/office/drawing/2014/main" id="{89E4F6E5-27A4-476A-BD99-FEA31C591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2247" y="-1025590"/>
              <a:ext cx="5778500" cy="5075693"/>
            </a:xfrm>
            <a:custGeom>
              <a:avLst/>
              <a:gdLst>
                <a:gd name="T0" fmla="*/ 3484 w 3640"/>
                <a:gd name="T1" fmla="*/ 8 h 2772"/>
                <a:gd name="T2" fmla="*/ 3018 w 3640"/>
                <a:gd name="T3" fmla="*/ 50 h 2772"/>
                <a:gd name="T4" fmla="*/ 2708 w 3640"/>
                <a:gd name="T5" fmla="*/ 90 h 2772"/>
                <a:gd name="T6" fmla="*/ 2402 w 3640"/>
                <a:gd name="T7" fmla="*/ 146 h 2772"/>
                <a:gd name="T8" fmla="*/ 2098 w 3640"/>
                <a:gd name="T9" fmla="*/ 220 h 2772"/>
                <a:gd name="T10" fmla="*/ 1876 w 3640"/>
                <a:gd name="T11" fmla="*/ 290 h 2772"/>
                <a:gd name="T12" fmla="*/ 1730 w 3640"/>
                <a:gd name="T13" fmla="*/ 346 h 2772"/>
                <a:gd name="T14" fmla="*/ 1592 w 3640"/>
                <a:gd name="T15" fmla="*/ 414 h 2772"/>
                <a:gd name="T16" fmla="*/ 1524 w 3640"/>
                <a:gd name="T17" fmla="*/ 454 h 2772"/>
                <a:gd name="T18" fmla="*/ 1432 w 3640"/>
                <a:gd name="T19" fmla="*/ 524 h 2772"/>
                <a:gd name="T20" fmla="*/ 1348 w 3640"/>
                <a:gd name="T21" fmla="*/ 604 h 2772"/>
                <a:gd name="T22" fmla="*/ 1298 w 3640"/>
                <a:gd name="T23" fmla="*/ 662 h 2772"/>
                <a:gd name="T24" fmla="*/ 1162 w 3640"/>
                <a:gd name="T25" fmla="*/ 850 h 2772"/>
                <a:gd name="T26" fmla="*/ 1084 w 3640"/>
                <a:gd name="T27" fmla="*/ 986 h 2772"/>
                <a:gd name="T28" fmla="*/ 980 w 3640"/>
                <a:gd name="T29" fmla="*/ 1194 h 2772"/>
                <a:gd name="T30" fmla="*/ 850 w 3640"/>
                <a:gd name="T31" fmla="*/ 1478 h 2772"/>
                <a:gd name="T32" fmla="*/ 720 w 3640"/>
                <a:gd name="T33" fmla="*/ 1762 h 2772"/>
                <a:gd name="T34" fmla="*/ 578 w 3640"/>
                <a:gd name="T35" fmla="*/ 2042 h 2772"/>
                <a:gd name="T36" fmla="*/ 460 w 3640"/>
                <a:gd name="T37" fmla="*/ 2244 h 2772"/>
                <a:gd name="T38" fmla="*/ 372 w 3640"/>
                <a:gd name="T39" fmla="*/ 2374 h 2772"/>
                <a:gd name="T40" fmla="*/ 226 w 3640"/>
                <a:gd name="T41" fmla="*/ 2556 h 2772"/>
                <a:gd name="T42" fmla="*/ 60 w 3640"/>
                <a:gd name="T43" fmla="*/ 2722 h 2772"/>
                <a:gd name="T44" fmla="*/ 58 w 3640"/>
                <a:gd name="T45" fmla="*/ 2720 h 2772"/>
                <a:gd name="T46" fmla="*/ 220 w 3640"/>
                <a:gd name="T47" fmla="*/ 2552 h 2772"/>
                <a:gd name="T48" fmla="*/ 318 w 3640"/>
                <a:gd name="T49" fmla="*/ 2430 h 2772"/>
                <a:gd name="T50" fmla="*/ 408 w 3640"/>
                <a:gd name="T51" fmla="*/ 2302 h 2772"/>
                <a:gd name="T52" fmla="*/ 528 w 3640"/>
                <a:gd name="T53" fmla="*/ 2102 h 2772"/>
                <a:gd name="T54" fmla="*/ 636 w 3640"/>
                <a:gd name="T55" fmla="*/ 1896 h 2772"/>
                <a:gd name="T56" fmla="*/ 768 w 3640"/>
                <a:gd name="T57" fmla="*/ 1612 h 2772"/>
                <a:gd name="T58" fmla="*/ 894 w 3640"/>
                <a:gd name="T59" fmla="*/ 1326 h 2772"/>
                <a:gd name="T60" fmla="*/ 994 w 3640"/>
                <a:gd name="T61" fmla="*/ 1114 h 2772"/>
                <a:gd name="T62" fmla="*/ 1102 w 3640"/>
                <a:gd name="T63" fmla="*/ 906 h 2772"/>
                <a:gd name="T64" fmla="*/ 1186 w 3640"/>
                <a:gd name="T65" fmla="*/ 772 h 2772"/>
                <a:gd name="T66" fmla="*/ 1278 w 3640"/>
                <a:gd name="T67" fmla="*/ 646 h 2772"/>
                <a:gd name="T68" fmla="*/ 1358 w 3640"/>
                <a:gd name="T69" fmla="*/ 558 h 2772"/>
                <a:gd name="T70" fmla="*/ 1448 w 3640"/>
                <a:gd name="T71" fmla="*/ 480 h 2772"/>
                <a:gd name="T72" fmla="*/ 1512 w 3640"/>
                <a:gd name="T73" fmla="*/ 434 h 2772"/>
                <a:gd name="T74" fmla="*/ 1650 w 3640"/>
                <a:gd name="T75" fmla="*/ 360 h 2772"/>
                <a:gd name="T76" fmla="*/ 1794 w 3640"/>
                <a:gd name="T77" fmla="*/ 296 h 2772"/>
                <a:gd name="T78" fmla="*/ 1942 w 3640"/>
                <a:gd name="T79" fmla="*/ 244 h 2772"/>
                <a:gd name="T80" fmla="*/ 2092 w 3640"/>
                <a:gd name="T81" fmla="*/ 200 h 2772"/>
                <a:gd name="T82" fmla="*/ 2320 w 3640"/>
                <a:gd name="T83" fmla="*/ 144 h 2772"/>
                <a:gd name="T84" fmla="*/ 2552 w 3640"/>
                <a:gd name="T85" fmla="*/ 100 h 2772"/>
                <a:gd name="T86" fmla="*/ 3016 w 3640"/>
                <a:gd name="T87" fmla="*/ 38 h 2772"/>
                <a:gd name="T88" fmla="*/ 3328 w 3640"/>
                <a:gd name="T89" fmla="*/ 12 h 2772"/>
                <a:gd name="T90" fmla="*/ 3640 w 3640"/>
                <a:gd name="T91" fmla="*/ 0 h 2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640" h="2772">
                  <a:moveTo>
                    <a:pt x="3640" y="0"/>
                  </a:moveTo>
                  <a:lnTo>
                    <a:pt x="3640" y="0"/>
                  </a:lnTo>
                  <a:lnTo>
                    <a:pt x="3484" y="8"/>
                  </a:lnTo>
                  <a:lnTo>
                    <a:pt x="3328" y="18"/>
                  </a:lnTo>
                  <a:lnTo>
                    <a:pt x="3172" y="32"/>
                  </a:lnTo>
                  <a:lnTo>
                    <a:pt x="3018" y="50"/>
                  </a:lnTo>
                  <a:lnTo>
                    <a:pt x="3018" y="50"/>
                  </a:lnTo>
                  <a:lnTo>
                    <a:pt x="2862" y="68"/>
                  </a:lnTo>
                  <a:lnTo>
                    <a:pt x="2708" y="90"/>
                  </a:lnTo>
                  <a:lnTo>
                    <a:pt x="2554" y="116"/>
                  </a:lnTo>
                  <a:lnTo>
                    <a:pt x="2402" y="146"/>
                  </a:lnTo>
                  <a:lnTo>
                    <a:pt x="2402" y="146"/>
                  </a:lnTo>
                  <a:lnTo>
                    <a:pt x="2248" y="180"/>
                  </a:lnTo>
                  <a:lnTo>
                    <a:pt x="2174" y="198"/>
                  </a:lnTo>
                  <a:lnTo>
                    <a:pt x="2098" y="220"/>
                  </a:lnTo>
                  <a:lnTo>
                    <a:pt x="2024" y="240"/>
                  </a:lnTo>
                  <a:lnTo>
                    <a:pt x="1950" y="264"/>
                  </a:lnTo>
                  <a:lnTo>
                    <a:pt x="1876" y="290"/>
                  </a:lnTo>
                  <a:lnTo>
                    <a:pt x="1802" y="318"/>
                  </a:lnTo>
                  <a:lnTo>
                    <a:pt x="1802" y="318"/>
                  </a:lnTo>
                  <a:lnTo>
                    <a:pt x="1730" y="346"/>
                  </a:lnTo>
                  <a:lnTo>
                    <a:pt x="1660" y="380"/>
                  </a:lnTo>
                  <a:lnTo>
                    <a:pt x="1660" y="380"/>
                  </a:lnTo>
                  <a:lnTo>
                    <a:pt x="1592" y="414"/>
                  </a:lnTo>
                  <a:lnTo>
                    <a:pt x="1558" y="434"/>
                  </a:lnTo>
                  <a:lnTo>
                    <a:pt x="1524" y="454"/>
                  </a:lnTo>
                  <a:lnTo>
                    <a:pt x="1524" y="454"/>
                  </a:lnTo>
                  <a:lnTo>
                    <a:pt x="1492" y="476"/>
                  </a:lnTo>
                  <a:lnTo>
                    <a:pt x="1462" y="498"/>
                  </a:lnTo>
                  <a:lnTo>
                    <a:pt x="1432" y="524"/>
                  </a:lnTo>
                  <a:lnTo>
                    <a:pt x="1404" y="548"/>
                  </a:lnTo>
                  <a:lnTo>
                    <a:pt x="1376" y="576"/>
                  </a:lnTo>
                  <a:lnTo>
                    <a:pt x="1348" y="604"/>
                  </a:lnTo>
                  <a:lnTo>
                    <a:pt x="1322" y="632"/>
                  </a:lnTo>
                  <a:lnTo>
                    <a:pt x="1298" y="662"/>
                  </a:lnTo>
                  <a:lnTo>
                    <a:pt x="1298" y="662"/>
                  </a:lnTo>
                  <a:lnTo>
                    <a:pt x="1250" y="722"/>
                  </a:lnTo>
                  <a:lnTo>
                    <a:pt x="1204" y="786"/>
                  </a:lnTo>
                  <a:lnTo>
                    <a:pt x="1162" y="850"/>
                  </a:lnTo>
                  <a:lnTo>
                    <a:pt x="1122" y="918"/>
                  </a:lnTo>
                  <a:lnTo>
                    <a:pt x="1122" y="918"/>
                  </a:lnTo>
                  <a:lnTo>
                    <a:pt x="1084" y="986"/>
                  </a:lnTo>
                  <a:lnTo>
                    <a:pt x="1048" y="1054"/>
                  </a:lnTo>
                  <a:lnTo>
                    <a:pt x="1014" y="1124"/>
                  </a:lnTo>
                  <a:lnTo>
                    <a:pt x="980" y="1194"/>
                  </a:lnTo>
                  <a:lnTo>
                    <a:pt x="980" y="1194"/>
                  </a:lnTo>
                  <a:lnTo>
                    <a:pt x="914" y="1336"/>
                  </a:lnTo>
                  <a:lnTo>
                    <a:pt x="850" y="1478"/>
                  </a:lnTo>
                  <a:lnTo>
                    <a:pt x="786" y="1620"/>
                  </a:lnTo>
                  <a:lnTo>
                    <a:pt x="720" y="1762"/>
                  </a:lnTo>
                  <a:lnTo>
                    <a:pt x="720" y="1762"/>
                  </a:lnTo>
                  <a:lnTo>
                    <a:pt x="652" y="1902"/>
                  </a:lnTo>
                  <a:lnTo>
                    <a:pt x="616" y="1972"/>
                  </a:lnTo>
                  <a:lnTo>
                    <a:pt x="578" y="2042"/>
                  </a:lnTo>
                  <a:lnTo>
                    <a:pt x="540" y="2110"/>
                  </a:lnTo>
                  <a:lnTo>
                    <a:pt x="500" y="2178"/>
                  </a:lnTo>
                  <a:lnTo>
                    <a:pt x="460" y="2244"/>
                  </a:lnTo>
                  <a:lnTo>
                    <a:pt x="416" y="2310"/>
                  </a:lnTo>
                  <a:lnTo>
                    <a:pt x="416" y="2310"/>
                  </a:lnTo>
                  <a:lnTo>
                    <a:pt x="372" y="2374"/>
                  </a:lnTo>
                  <a:lnTo>
                    <a:pt x="326" y="2436"/>
                  </a:lnTo>
                  <a:lnTo>
                    <a:pt x="276" y="2498"/>
                  </a:lnTo>
                  <a:lnTo>
                    <a:pt x="226" y="2556"/>
                  </a:lnTo>
                  <a:lnTo>
                    <a:pt x="172" y="2614"/>
                  </a:lnTo>
                  <a:lnTo>
                    <a:pt x="118" y="2670"/>
                  </a:lnTo>
                  <a:lnTo>
                    <a:pt x="60" y="2722"/>
                  </a:lnTo>
                  <a:lnTo>
                    <a:pt x="0" y="2772"/>
                  </a:lnTo>
                  <a:lnTo>
                    <a:pt x="0" y="2772"/>
                  </a:lnTo>
                  <a:lnTo>
                    <a:pt x="58" y="2720"/>
                  </a:lnTo>
                  <a:lnTo>
                    <a:pt x="114" y="2666"/>
                  </a:lnTo>
                  <a:lnTo>
                    <a:pt x="168" y="2610"/>
                  </a:lnTo>
                  <a:lnTo>
                    <a:pt x="220" y="2552"/>
                  </a:lnTo>
                  <a:lnTo>
                    <a:pt x="220" y="2552"/>
                  </a:lnTo>
                  <a:lnTo>
                    <a:pt x="270" y="2492"/>
                  </a:lnTo>
                  <a:lnTo>
                    <a:pt x="318" y="2430"/>
                  </a:lnTo>
                  <a:lnTo>
                    <a:pt x="364" y="2368"/>
                  </a:lnTo>
                  <a:lnTo>
                    <a:pt x="408" y="2302"/>
                  </a:lnTo>
                  <a:lnTo>
                    <a:pt x="408" y="2302"/>
                  </a:lnTo>
                  <a:lnTo>
                    <a:pt x="450" y="2236"/>
                  </a:lnTo>
                  <a:lnTo>
                    <a:pt x="490" y="2170"/>
                  </a:lnTo>
                  <a:lnTo>
                    <a:pt x="528" y="2102"/>
                  </a:lnTo>
                  <a:lnTo>
                    <a:pt x="566" y="2034"/>
                  </a:lnTo>
                  <a:lnTo>
                    <a:pt x="602" y="1964"/>
                  </a:lnTo>
                  <a:lnTo>
                    <a:pt x="636" y="1896"/>
                  </a:lnTo>
                  <a:lnTo>
                    <a:pt x="704" y="1754"/>
                  </a:lnTo>
                  <a:lnTo>
                    <a:pt x="704" y="1754"/>
                  </a:lnTo>
                  <a:lnTo>
                    <a:pt x="768" y="1612"/>
                  </a:lnTo>
                  <a:lnTo>
                    <a:pt x="832" y="1470"/>
                  </a:lnTo>
                  <a:lnTo>
                    <a:pt x="832" y="1470"/>
                  </a:lnTo>
                  <a:lnTo>
                    <a:pt x="894" y="1326"/>
                  </a:lnTo>
                  <a:lnTo>
                    <a:pt x="960" y="1184"/>
                  </a:lnTo>
                  <a:lnTo>
                    <a:pt x="960" y="1184"/>
                  </a:lnTo>
                  <a:lnTo>
                    <a:pt x="994" y="1114"/>
                  </a:lnTo>
                  <a:lnTo>
                    <a:pt x="1028" y="1044"/>
                  </a:lnTo>
                  <a:lnTo>
                    <a:pt x="1064" y="974"/>
                  </a:lnTo>
                  <a:lnTo>
                    <a:pt x="1102" y="906"/>
                  </a:lnTo>
                  <a:lnTo>
                    <a:pt x="1102" y="906"/>
                  </a:lnTo>
                  <a:lnTo>
                    <a:pt x="1142" y="838"/>
                  </a:lnTo>
                  <a:lnTo>
                    <a:pt x="1186" y="772"/>
                  </a:lnTo>
                  <a:lnTo>
                    <a:pt x="1230" y="708"/>
                  </a:lnTo>
                  <a:lnTo>
                    <a:pt x="1278" y="646"/>
                  </a:lnTo>
                  <a:lnTo>
                    <a:pt x="1278" y="646"/>
                  </a:lnTo>
                  <a:lnTo>
                    <a:pt x="1304" y="616"/>
                  </a:lnTo>
                  <a:lnTo>
                    <a:pt x="1332" y="586"/>
                  </a:lnTo>
                  <a:lnTo>
                    <a:pt x="1358" y="558"/>
                  </a:lnTo>
                  <a:lnTo>
                    <a:pt x="1388" y="532"/>
                  </a:lnTo>
                  <a:lnTo>
                    <a:pt x="1418" y="506"/>
                  </a:lnTo>
                  <a:lnTo>
                    <a:pt x="1448" y="480"/>
                  </a:lnTo>
                  <a:lnTo>
                    <a:pt x="1480" y="456"/>
                  </a:lnTo>
                  <a:lnTo>
                    <a:pt x="1512" y="434"/>
                  </a:lnTo>
                  <a:lnTo>
                    <a:pt x="1512" y="434"/>
                  </a:lnTo>
                  <a:lnTo>
                    <a:pt x="1546" y="414"/>
                  </a:lnTo>
                  <a:lnTo>
                    <a:pt x="1580" y="394"/>
                  </a:lnTo>
                  <a:lnTo>
                    <a:pt x="1650" y="360"/>
                  </a:lnTo>
                  <a:lnTo>
                    <a:pt x="1650" y="360"/>
                  </a:lnTo>
                  <a:lnTo>
                    <a:pt x="1722" y="326"/>
                  </a:lnTo>
                  <a:lnTo>
                    <a:pt x="1794" y="296"/>
                  </a:lnTo>
                  <a:lnTo>
                    <a:pt x="1794" y="296"/>
                  </a:lnTo>
                  <a:lnTo>
                    <a:pt x="1868" y="270"/>
                  </a:lnTo>
                  <a:lnTo>
                    <a:pt x="1942" y="244"/>
                  </a:lnTo>
                  <a:lnTo>
                    <a:pt x="2018" y="220"/>
                  </a:lnTo>
                  <a:lnTo>
                    <a:pt x="2092" y="200"/>
                  </a:lnTo>
                  <a:lnTo>
                    <a:pt x="2092" y="200"/>
                  </a:lnTo>
                  <a:lnTo>
                    <a:pt x="2168" y="180"/>
                  </a:lnTo>
                  <a:lnTo>
                    <a:pt x="2244" y="160"/>
                  </a:lnTo>
                  <a:lnTo>
                    <a:pt x="2320" y="144"/>
                  </a:lnTo>
                  <a:lnTo>
                    <a:pt x="2398" y="128"/>
                  </a:lnTo>
                  <a:lnTo>
                    <a:pt x="2398" y="128"/>
                  </a:lnTo>
                  <a:lnTo>
                    <a:pt x="2552" y="100"/>
                  </a:lnTo>
                  <a:lnTo>
                    <a:pt x="2706" y="76"/>
                  </a:lnTo>
                  <a:lnTo>
                    <a:pt x="2860" y="54"/>
                  </a:lnTo>
                  <a:lnTo>
                    <a:pt x="3016" y="38"/>
                  </a:lnTo>
                  <a:lnTo>
                    <a:pt x="3016" y="38"/>
                  </a:lnTo>
                  <a:lnTo>
                    <a:pt x="3172" y="24"/>
                  </a:lnTo>
                  <a:lnTo>
                    <a:pt x="3328" y="12"/>
                  </a:lnTo>
                  <a:lnTo>
                    <a:pt x="3328" y="12"/>
                  </a:lnTo>
                  <a:lnTo>
                    <a:pt x="3484" y="4"/>
                  </a:lnTo>
                  <a:lnTo>
                    <a:pt x="3640" y="0"/>
                  </a:lnTo>
                  <a:lnTo>
                    <a:pt x="3640" y="0"/>
                  </a:lnTo>
                  <a:close/>
                </a:path>
              </a:pathLst>
            </a:custGeom>
            <a:solidFill>
              <a:srgbClr val="272D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15" name="Title 3">
            <a:extLst>
              <a:ext uri="{FF2B5EF4-FFF2-40B4-BE49-F238E27FC236}">
                <a16:creationId xmlns:a16="http://schemas.microsoft.com/office/drawing/2014/main" id="{09AFB563-3D5F-4A4A-8167-957232571D53}"/>
              </a:ext>
            </a:extLst>
          </p:cNvPr>
          <p:cNvSpPr txBox="1">
            <a:spLocks/>
          </p:cNvSpPr>
          <p:nvPr/>
        </p:nvSpPr>
        <p:spPr>
          <a:xfrm>
            <a:off x="177800" y="95472"/>
            <a:ext cx="9144000" cy="73905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u="sng" dirty="0">
                <a:solidFill>
                  <a:schemeClr val="bg1"/>
                </a:solidFill>
                <a:latin typeface="Merriweather" panose="020B0604020202020204" charset="0"/>
              </a:rPr>
              <a:t>SWOT Analysis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8C263F-20BA-4B64-A3F4-E8D0A31CB6DB}"/>
              </a:ext>
            </a:extLst>
          </p:cNvPr>
          <p:cNvSpPr txBox="1"/>
          <p:nvPr/>
        </p:nvSpPr>
        <p:spPr>
          <a:xfrm>
            <a:off x="3516069" y="700337"/>
            <a:ext cx="580099" cy="1109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9825A4-432C-429E-B4E4-938FE922895B}"/>
              </a:ext>
            </a:extLst>
          </p:cNvPr>
          <p:cNvSpPr txBox="1"/>
          <p:nvPr/>
        </p:nvSpPr>
        <p:spPr>
          <a:xfrm>
            <a:off x="3335860" y="1784765"/>
            <a:ext cx="943852" cy="1109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CE07C4-8CD5-477E-9654-60AD6112EA76}"/>
              </a:ext>
            </a:extLst>
          </p:cNvPr>
          <p:cNvSpPr txBox="1"/>
          <p:nvPr/>
        </p:nvSpPr>
        <p:spPr>
          <a:xfrm>
            <a:off x="3516069" y="2731687"/>
            <a:ext cx="750062" cy="11095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3C7F1F-A9C1-4636-AFF5-28687CD90077}"/>
              </a:ext>
            </a:extLst>
          </p:cNvPr>
          <p:cNvSpPr txBox="1"/>
          <p:nvPr/>
        </p:nvSpPr>
        <p:spPr>
          <a:xfrm>
            <a:off x="3501935" y="3955189"/>
            <a:ext cx="603050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5D3E05-2B32-40F5-A921-8B5A765036E4}"/>
              </a:ext>
            </a:extLst>
          </p:cNvPr>
          <p:cNvSpPr txBox="1"/>
          <p:nvPr/>
        </p:nvSpPr>
        <p:spPr>
          <a:xfrm>
            <a:off x="4631586" y="774990"/>
            <a:ext cx="4178096" cy="830997"/>
          </a:xfrm>
          <a:prstGeom prst="rect">
            <a:avLst/>
          </a:prstGeom>
          <a:solidFill>
            <a:schemeClr val="bg1">
              <a:alpha val="15000"/>
            </a:schemeClr>
          </a:solidFill>
        </p:spPr>
        <p:txBody>
          <a:bodyPr wrap="square" rtlCol="0">
            <a:spAutoFit/>
          </a:bodyPr>
          <a:lstStyle/>
          <a:p>
            <a:pPr marL="171450" lvl="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erriweather" panose="020B0604020202020204" charset="0"/>
              </a:rPr>
              <a:t>Enhances Download Speed</a:t>
            </a:r>
            <a:endParaRPr lang="en-IN" sz="1200" dirty="0">
              <a:solidFill>
                <a:schemeClr val="bg1"/>
              </a:solidFill>
            </a:endParaRPr>
          </a:p>
          <a:p>
            <a:pPr marL="171450" lvl="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erriweather" panose="020B0604020202020204" charset="0"/>
              </a:rPr>
              <a:t>Uniqueness of the idea</a:t>
            </a:r>
            <a:endParaRPr lang="en-IN" sz="1200" dirty="0">
              <a:solidFill>
                <a:schemeClr val="bg1"/>
              </a:solidFill>
            </a:endParaRPr>
          </a:p>
          <a:p>
            <a:pPr marL="171450" lvl="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erriweather" panose="020B0604020202020204" charset="0"/>
              </a:rPr>
              <a:t>Utilizes complete bandwidth</a:t>
            </a:r>
          </a:p>
          <a:p>
            <a:pPr marL="171450" lvl="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erriweather" panose="020B0604020202020204" charset="0"/>
              </a:rPr>
              <a:t>Reduces manual effort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CE12EF-E22D-4DCC-88AD-D5655BCDF39D}"/>
              </a:ext>
            </a:extLst>
          </p:cNvPr>
          <p:cNvSpPr txBox="1"/>
          <p:nvPr/>
        </p:nvSpPr>
        <p:spPr>
          <a:xfrm>
            <a:off x="4614128" y="1812515"/>
            <a:ext cx="4178096" cy="1200329"/>
          </a:xfrm>
          <a:prstGeom prst="rect">
            <a:avLst/>
          </a:prstGeom>
          <a:solidFill>
            <a:schemeClr val="bg1">
              <a:alpha val="1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erriweather" panose="020B0604020202020204" charset="0"/>
              </a:rPr>
              <a:t>After sharing of download link, if any system stops working the file will not be downloaded in any system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erriweather" panose="020B0604020202020204" charset="0"/>
              </a:rPr>
              <a:t>If any system becomes slow, the downloading and sharing efficiency of the overall project will decrease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2B8B2-8E1B-45BD-919D-CACAE58B9DCE}"/>
              </a:ext>
            </a:extLst>
          </p:cNvPr>
          <p:cNvSpPr txBox="1"/>
          <p:nvPr/>
        </p:nvSpPr>
        <p:spPr>
          <a:xfrm>
            <a:off x="4614128" y="3226184"/>
            <a:ext cx="4178096" cy="646331"/>
          </a:xfrm>
          <a:prstGeom prst="rect">
            <a:avLst/>
          </a:prstGeom>
          <a:solidFill>
            <a:schemeClr val="bg1">
              <a:alpha val="1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erriweather" panose="020B0604020202020204" charset="0"/>
              </a:rPr>
              <a:t>Development of mobile application for </a:t>
            </a:r>
            <a:r>
              <a:rPr lang="en-US" sz="1200" dirty="0" err="1">
                <a:solidFill>
                  <a:schemeClr val="bg1"/>
                </a:solidFill>
                <a:latin typeface="Merriweather" panose="020B0604020202020204" charset="0"/>
              </a:rPr>
              <a:t>SplitLoad</a:t>
            </a:r>
            <a:r>
              <a:rPr lang="en-US" sz="1200" dirty="0">
                <a:solidFill>
                  <a:schemeClr val="bg1"/>
                </a:solidFill>
                <a:latin typeface="Merriweather" panose="020B0604020202020204" charset="0"/>
              </a:rPr>
              <a:t> to download and share files among group of people with handheld devices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422930-1F37-4607-86ED-74C4FD6C8356}"/>
              </a:ext>
            </a:extLst>
          </p:cNvPr>
          <p:cNvSpPr txBox="1"/>
          <p:nvPr/>
        </p:nvSpPr>
        <p:spPr>
          <a:xfrm>
            <a:off x="4614128" y="4104552"/>
            <a:ext cx="4178096" cy="461665"/>
          </a:xfrm>
          <a:prstGeom prst="rect">
            <a:avLst/>
          </a:prstGeom>
          <a:solidFill>
            <a:schemeClr val="bg1">
              <a:alpha val="1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Merriweather" panose="020B0604020202020204" charset="0"/>
              </a:rPr>
              <a:t>If IDM extends its solution similar to ours, then it can become our big competitor</a:t>
            </a: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0C15080A-2382-482F-B5E9-02D674F0CC7A}"/>
              </a:ext>
            </a:extLst>
          </p:cNvPr>
          <p:cNvSpPr/>
          <p:nvPr/>
        </p:nvSpPr>
        <p:spPr>
          <a:xfrm rot="16200000">
            <a:off x="4360343" y="793002"/>
            <a:ext cx="245123" cy="209098"/>
          </a:xfrm>
          <a:prstGeom prst="triangle">
            <a:avLst/>
          </a:prstGeom>
          <a:solidFill>
            <a:srgbClr val="7A7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2C00ABB-0581-4D50-9B7E-2B1F998DDB16}"/>
              </a:ext>
            </a:extLst>
          </p:cNvPr>
          <p:cNvSpPr/>
          <p:nvPr/>
        </p:nvSpPr>
        <p:spPr>
          <a:xfrm rot="16200000">
            <a:off x="4351318" y="1827912"/>
            <a:ext cx="245123" cy="209098"/>
          </a:xfrm>
          <a:prstGeom prst="triangle">
            <a:avLst/>
          </a:prstGeom>
          <a:solidFill>
            <a:srgbClr val="7A7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7DBBB7B-BF86-4427-B58C-58580DB1FFC5}"/>
              </a:ext>
            </a:extLst>
          </p:cNvPr>
          <p:cNvSpPr/>
          <p:nvPr/>
        </p:nvSpPr>
        <p:spPr>
          <a:xfrm rot="16200000">
            <a:off x="4344107" y="3244196"/>
            <a:ext cx="245123" cy="209098"/>
          </a:xfrm>
          <a:prstGeom prst="triangle">
            <a:avLst/>
          </a:prstGeom>
          <a:solidFill>
            <a:srgbClr val="7A7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9C404AF-531E-4DAC-BC4D-3A7CA7B1898B}"/>
              </a:ext>
            </a:extLst>
          </p:cNvPr>
          <p:cNvSpPr/>
          <p:nvPr/>
        </p:nvSpPr>
        <p:spPr>
          <a:xfrm rot="16200000">
            <a:off x="4348715" y="4135364"/>
            <a:ext cx="245123" cy="209098"/>
          </a:xfrm>
          <a:prstGeom prst="triangle">
            <a:avLst/>
          </a:prstGeom>
          <a:solidFill>
            <a:srgbClr val="7A7E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52947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835E4F31-0683-41E2-A2CE-58C029B630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8043839"/>
              </p:ext>
            </p:extLst>
          </p:nvPr>
        </p:nvGraphicFramePr>
        <p:xfrm>
          <a:off x="785702" y="335757"/>
          <a:ext cx="7572596" cy="4360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67091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 idx="4294967295"/>
          </p:nvPr>
        </p:nvSpPr>
        <p:spPr>
          <a:xfrm>
            <a:off x="311700" y="220100"/>
            <a:ext cx="8150129" cy="665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800" u="sng" dirty="0">
                <a:solidFill>
                  <a:srgbClr val="EFEFEF"/>
                </a:solidFill>
                <a:latin typeface="Merriweather"/>
                <a:sym typeface="Merriweather"/>
              </a:rPr>
              <a:t>Team  </a:t>
            </a:r>
            <a:r>
              <a:rPr lang="en-IN" sz="2800" u="sng" dirty="0">
                <a:solidFill>
                  <a:srgbClr val="EFEFEF"/>
                </a:solidFill>
                <a:latin typeface="Merriweather"/>
                <a:sym typeface="Merriweather"/>
              </a:rPr>
              <a:t>M*A(3)</a:t>
            </a:r>
            <a:endParaRPr sz="2800" u="sng" dirty="0">
              <a:solidFill>
                <a:srgbClr val="EFEFEF"/>
              </a:solidFill>
              <a:latin typeface="Merriweather"/>
              <a:sym typeface="Merriweather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/>
          <a:srcRect/>
          <a:stretch/>
        </p:blipFill>
        <p:spPr>
          <a:xfrm>
            <a:off x="169388" y="1887760"/>
            <a:ext cx="1328884" cy="129342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859" y="1861703"/>
            <a:ext cx="1323582" cy="132358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80" y="1832683"/>
            <a:ext cx="1399028" cy="1346067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>
            <a:spLocks noGrp="1"/>
          </p:cNvSpPr>
          <p:nvPr>
            <p:ph type="title" idx="4294967295"/>
          </p:nvPr>
        </p:nvSpPr>
        <p:spPr>
          <a:xfrm>
            <a:off x="-283533" y="3026023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erriweather"/>
              </a:rPr>
              <a:t>Alka</a:t>
            </a:r>
            <a:r>
              <a:rPr lang="en" sz="1600" dirty="0">
                <a:solidFill>
                  <a:schemeClr val="dk1"/>
                </a:solidFill>
              </a:rPr>
              <a:t> </a:t>
            </a:r>
            <a:r>
              <a:rPr lang="en" sz="1600" dirty="0">
                <a:solidFill>
                  <a:schemeClr val="dk1"/>
                </a:solidFill>
                <a:latin typeface="Merriweather"/>
              </a:rPr>
              <a:t>Prasad</a:t>
            </a:r>
            <a:endParaRPr sz="1600" dirty="0">
              <a:solidFill>
                <a:schemeClr val="dk1"/>
              </a:solidFill>
              <a:latin typeface="Merriweather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body" idx="4294967295"/>
          </p:nvPr>
        </p:nvSpPr>
        <p:spPr>
          <a:xfrm>
            <a:off x="-283533" y="3550642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13000116138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4294967295"/>
          </p:nvPr>
        </p:nvSpPr>
        <p:spPr>
          <a:xfrm>
            <a:off x="7238467" y="3029723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>
              <a:buClr>
                <a:schemeClr val="accent1"/>
              </a:buClr>
              <a:buSzPts val="2800"/>
            </a:pPr>
            <a:r>
              <a:rPr lang="en" sz="1600" dirty="0">
                <a:solidFill>
                  <a:schemeClr val="dk1"/>
                </a:solidFill>
                <a:latin typeface="Merriweather"/>
                <a:sym typeface="Merriweather"/>
              </a:rPr>
              <a:t>Abhishek Das</a:t>
            </a:r>
            <a:endParaRPr sz="1600" dirty="0">
              <a:solidFill>
                <a:schemeClr val="dk1"/>
              </a:solidFill>
              <a:latin typeface="Merriweather"/>
              <a:sym typeface="Merriweather"/>
            </a:endParaRPr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4294967295"/>
          </p:nvPr>
        </p:nvSpPr>
        <p:spPr>
          <a:xfrm>
            <a:off x="5510472" y="3022310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erriweather"/>
              </a:rPr>
              <a:t>Mohit</a:t>
            </a:r>
            <a:r>
              <a:rPr lang="en" sz="1600" dirty="0">
                <a:solidFill>
                  <a:schemeClr val="dk1"/>
                </a:solidFill>
              </a:rPr>
              <a:t> </a:t>
            </a:r>
            <a:r>
              <a:rPr lang="en" sz="1600" dirty="0">
                <a:solidFill>
                  <a:schemeClr val="dk1"/>
                </a:solidFill>
                <a:latin typeface="Merriweather"/>
              </a:rPr>
              <a:t>Kumar</a:t>
            </a:r>
            <a:endParaRPr sz="1600" dirty="0">
              <a:solidFill>
                <a:schemeClr val="dk1"/>
              </a:solidFill>
              <a:latin typeface="Merriweather"/>
            </a:endParaRPr>
          </a:p>
        </p:txBody>
      </p:sp>
      <p:sp>
        <p:nvSpPr>
          <p:cNvPr id="110" name="Google Shape;110;p18"/>
          <p:cNvSpPr txBox="1">
            <a:spLocks noGrp="1"/>
          </p:cNvSpPr>
          <p:nvPr>
            <p:ph type="body" idx="4294967295"/>
          </p:nvPr>
        </p:nvSpPr>
        <p:spPr>
          <a:xfrm>
            <a:off x="7187667" y="3554342"/>
            <a:ext cx="2022300" cy="1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13000216135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111" name="Google Shape;111;p18"/>
          <p:cNvSpPr txBox="1">
            <a:spLocks noGrp="1"/>
          </p:cNvSpPr>
          <p:nvPr>
            <p:ph type="body" idx="4294967295"/>
          </p:nvPr>
        </p:nvSpPr>
        <p:spPr>
          <a:xfrm>
            <a:off x="5510472" y="3546929"/>
            <a:ext cx="2022300" cy="423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13000116094</a:t>
            </a:r>
            <a:endParaRPr sz="1200" dirty="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16" y="1787317"/>
            <a:ext cx="1408149" cy="1393255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>
            <a:spLocks noGrp="1"/>
          </p:cNvSpPr>
          <p:nvPr>
            <p:ph type="title" idx="4294967295"/>
          </p:nvPr>
        </p:nvSpPr>
        <p:spPr>
          <a:xfrm>
            <a:off x="1614851" y="3022310"/>
            <a:ext cx="2022300" cy="57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Merriweather"/>
              </a:rPr>
              <a:t>Avnish</a:t>
            </a:r>
            <a:r>
              <a:rPr lang="en" sz="1600" dirty="0">
                <a:solidFill>
                  <a:schemeClr val="dk1"/>
                </a:solidFill>
              </a:rPr>
              <a:t> </a:t>
            </a:r>
            <a:r>
              <a:rPr lang="en" sz="1600" dirty="0">
                <a:solidFill>
                  <a:schemeClr val="dk1"/>
                </a:solidFill>
                <a:latin typeface="Merriweather"/>
              </a:rPr>
              <a:t>Kumar</a:t>
            </a:r>
            <a:endParaRPr sz="1600" dirty="0">
              <a:solidFill>
                <a:schemeClr val="dk1"/>
              </a:solidFill>
              <a:latin typeface="Merriweather"/>
            </a:endParaRPr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4294967295"/>
          </p:nvPr>
        </p:nvSpPr>
        <p:spPr>
          <a:xfrm>
            <a:off x="1614851" y="3546929"/>
            <a:ext cx="2022300" cy="513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/>
              <a:t>13000116121</a:t>
            </a: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0" name="Google Shape;102;p18"/>
          <p:cNvSpPr txBox="1">
            <a:spLocks/>
          </p:cNvSpPr>
          <p:nvPr/>
        </p:nvSpPr>
        <p:spPr>
          <a:xfrm>
            <a:off x="3236329" y="931301"/>
            <a:ext cx="2387957" cy="665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>
              <a:spcAft>
                <a:spcPts val="400"/>
              </a:spcAft>
            </a:pPr>
            <a:r>
              <a:rPr lang="en-IN" sz="1600" dirty="0">
                <a:solidFill>
                  <a:srgbClr val="EFEFEF"/>
                </a:solidFill>
              </a:rPr>
              <a:t>Mentored By </a:t>
            </a:r>
            <a:endParaRPr lang="en-IN" sz="1050" i="1" dirty="0">
              <a:solidFill>
                <a:srgbClr val="EFEFEF"/>
              </a:solidFill>
            </a:endParaRPr>
          </a:p>
        </p:txBody>
      </p:sp>
      <p:sp>
        <p:nvSpPr>
          <p:cNvPr id="21" name="Partial Circle 20">
            <a:extLst>
              <a:ext uri="{FF2B5EF4-FFF2-40B4-BE49-F238E27FC236}">
                <a16:creationId xmlns:a16="http://schemas.microsoft.com/office/drawing/2014/main" id="{E566D8D2-5860-4E35-AFFB-7A5BD00CD85C}"/>
              </a:ext>
            </a:extLst>
          </p:cNvPr>
          <p:cNvSpPr/>
          <p:nvPr/>
        </p:nvSpPr>
        <p:spPr>
          <a:xfrm rot="16200000" flipV="1">
            <a:off x="3714641" y="1605026"/>
            <a:ext cx="1632914" cy="1694161"/>
          </a:xfrm>
          <a:prstGeom prst="pie">
            <a:avLst>
              <a:gd name="adj1" fmla="val 5479231"/>
              <a:gd name="adj2" fmla="val 16165380"/>
            </a:avLst>
          </a:prstGeom>
          <a:solidFill>
            <a:srgbClr val="46516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chemeClr val="bg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Google Shape;108;p18"/>
          <p:cNvSpPr txBox="1">
            <a:spLocks/>
          </p:cNvSpPr>
          <p:nvPr/>
        </p:nvSpPr>
        <p:spPr>
          <a:xfrm>
            <a:off x="3491173" y="2181301"/>
            <a:ext cx="20223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 b="0" i="0" u="none" strike="noStrike" cap="none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Srimanta Kundu</a:t>
            </a:r>
            <a:br>
              <a:rPr lang="en-US" sz="1600" dirty="0">
                <a:solidFill>
                  <a:schemeClr val="bg1"/>
                </a:solidFill>
              </a:rPr>
            </a:b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9" name="Google Shape;110;p18"/>
          <p:cNvSpPr txBox="1">
            <a:spLocks/>
          </p:cNvSpPr>
          <p:nvPr/>
        </p:nvSpPr>
        <p:spPr>
          <a:xfrm>
            <a:off x="3684017" y="2340520"/>
            <a:ext cx="1694161" cy="556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Asst. Prof.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</a:rPr>
              <a:t>Dept. of CSE</a:t>
            </a:r>
            <a:endParaRPr lang="e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7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500" tmFilter="0, 0; .2, .5; .8, .5; 1, 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750" autoRev="1" fill="hold"/>
                                        <p:tgtEl>
                                          <p:spTgt spid="1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7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C2D674-8BDE-47CE-AAC8-91BD3366D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0"/>
            <a:ext cx="9144000" cy="5140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21E902-3972-473E-9880-557691F5B193}"/>
              </a:ext>
            </a:extLst>
          </p:cNvPr>
          <p:cNvSpPr txBox="1"/>
          <p:nvPr/>
        </p:nvSpPr>
        <p:spPr>
          <a:xfrm>
            <a:off x="8029576" y="307684"/>
            <a:ext cx="1114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>
                <a:solidFill>
                  <a:srgbClr val="CB531E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Project Plan</a:t>
            </a:r>
            <a:endParaRPr lang="en-IN" sz="1000" dirty="0">
              <a:solidFill>
                <a:srgbClr val="CB531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7EBFF-4AD8-4409-8995-94AB33AAE713}"/>
              </a:ext>
            </a:extLst>
          </p:cNvPr>
          <p:cNvSpPr txBox="1"/>
          <p:nvPr/>
        </p:nvSpPr>
        <p:spPr>
          <a:xfrm>
            <a:off x="7571153" y="731171"/>
            <a:ext cx="16051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u="sng" dirty="0">
                <a:solidFill>
                  <a:srgbClr val="CB5724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Requirement Matrix</a:t>
            </a:r>
            <a:endParaRPr lang="en-IN" sz="1000" u="sng" dirty="0">
              <a:solidFill>
                <a:srgbClr val="CB57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666699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800" b="1" dirty="0">
                <a:latin typeface="Merriweather" panose="020B0604020202020204" charset="0"/>
              </a:rPr>
              <a:t>Problem Domain</a:t>
            </a:r>
            <a:endParaRPr sz="2800" b="1" i="1" dirty="0">
              <a:latin typeface="Merriweather" panose="020B0604020202020204" charset="0"/>
            </a:endParaRPr>
          </a:p>
        </p:txBody>
      </p:sp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474137" y="2497261"/>
            <a:ext cx="18141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January 20XX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79371" y="1596700"/>
            <a:ext cx="23859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7B7B7"/>
                </a:solidFill>
                <a:latin typeface="Merriweather" panose="020B0604020202020204" charset="0"/>
              </a:rPr>
              <a:t>Computer Networks</a:t>
            </a:r>
            <a:endParaRPr sz="1400" dirty="0">
              <a:solidFill>
                <a:srgbClr val="B7B7B7"/>
              </a:solidFill>
              <a:latin typeface="Merriweather" panose="020B0604020202020204" charset="0"/>
            </a:endParaRPr>
          </a:p>
        </p:txBody>
      </p:sp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xfrm>
            <a:off x="5388025" y="457089"/>
            <a:ext cx="30513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800" b="1" dirty="0">
                <a:solidFill>
                  <a:srgbClr val="666666"/>
                </a:solidFill>
                <a:latin typeface="Merriweather" panose="020B0604020202020204" charset="0"/>
                <a:sym typeface="Merriweather"/>
              </a:rPr>
              <a:t>Assumption</a:t>
            </a:r>
            <a:r>
              <a:rPr lang="en-IN" sz="2800" b="1" dirty="0">
                <a:solidFill>
                  <a:srgbClr val="666666"/>
                </a:solidFill>
                <a:latin typeface="Merriweather" panose="020B0604020202020204" charset="0"/>
                <a:sym typeface="Merriweather"/>
              </a:rPr>
              <a:t>s</a:t>
            </a:r>
            <a:r>
              <a:rPr lang="en" sz="2800" b="1" dirty="0">
                <a:solidFill>
                  <a:srgbClr val="FFFFFF"/>
                </a:solidFill>
                <a:latin typeface="Merriweather" panose="020B0604020202020204" charset="0"/>
              </a:rPr>
              <a:t>s  </a:t>
            </a:r>
            <a:r>
              <a:rPr lang="en" sz="2800" b="1" i="1" dirty="0">
                <a:solidFill>
                  <a:srgbClr val="FFFFFF"/>
                </a:solidFill>
                <a:latin typeface="Merriweather" panose="020B0604020202020204" charset="0"/>
              </a:rPr>
              <a:t> </a:t>
            </a:r>
            <a:endParaRPr sz="2800" b="1" i="1" dirty="0">
              <a:solidFill>
                <a:srgbClr val="FFFFFF"/>
              </a:solidFill>
              <a:latin typeface="Merriweather" panose="020B0604020202020204" charset="0"/>
            </a:endParaRP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2"/>
          </p:nvPr>
        </p:nvSpPr>
        <p:spPr>
          <a:xfrm>
            <a:off x="2230325" y="3621688"/>
            <a:ext cx="204727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Speed &amp; </a:t>
            </a:r>
            <a:r>
              <a:rPr lang="en-IN" sz="1400" dirty="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Convenience</a:t>
            </a:r>
            <a:endParaRPr sz="1200" dirty="0">
              <a:solidFill>
                <a:srgbClr val="B7B7B7"/>
              </a:solidFill>
            </a:endParaRPr>
          </a:p>
        </p:txBody>
      </p:sp>
      <p:cxnSp>
        <p:nvCxnSpPr>
          <p:cNvPr id="124" name="Google Shape;124;p19"/>
          <p:cNvCxnSpPr>
            <a:cxnSpLocks/>
          </p:cNvCxnSpPr>
          <p:nvPr/>
        </p:nvCxnSpPr>
        <p:spPr>
          <a:xfrm>
            <a:off x="327425" y="1637688"/>
            <a:ext cx="1902900" cy="415200"/>
          </a:xfrm>
          <a:prstGeom prst="bentConnector3">
            <a:avLst>
              <a:gd name="adj1" fmla="val -1211"/>
            </a:avLst>
          </a:prstGeom>
          <a:noFill/>
          <a:ln w="9525" cap="flat" cmpd="sng">
            <a:solidFill>
              <a:srgbClr val="EFEFE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5" name="Google Shape;125;p19"/>
          <p:cNvCxnSpPr>
            <a:cxnSpLocks/>
          </p:cNvCxnSpPr>
          <p:nvPr/>
        </p:nvCxnSpPr>
        <p:spPr>
          <a:xfrm rot="10800000" flipH="1">
            <a:off x="2306525" y="2315975"/>
            <a:ext cx="1902900" cy="415200"/>
          </a:xfrm>
          <a:prstGeom prst="bentConnector3">
            <a:avLst>
              <a:gd name="adj1" fmla="val 101211"/>
            </a:avLst>
          </a:prstGeom>
          <a:noFill/>
          <a:ln w="9525" cap="flat" cmpd="sng">
            <a:solidFill>
              <a:srgbClr val="EFEFE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334350" y="2880500"/>
            <a:ext cx="1902900" cy="415200"/>
          </a:xfrm>
          <a:prstGeom prst="bentConnector3">
            <a:avLst>
              <a:gd name="adj1" fmla="val -1211"/>
            </a:avLst>
          </a:prstGeom>
          <a:noFill/>
          <a:ln w="9525" cap="flat" cmpd="sng">
            <a:solidFill>
              <a:srgbClr val="EFEFEF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7" name="Google Shape;127;p19"/>
          <p:cNvCxnSpPr/>
          <p:nvPr/>
        </p:nvCxnSpPr>
        <p:spPr>
          <a:xfrm rot="10800000" flipH="1">
            <a:off x="2306525" y="3626400"/>
            <a:ext cx="1902900" cy="415200"/>
          </a:xfrm>
          <a:prstGeom prst="bentConnector3">
            <a:avLst>
              <a:gd name="adj1" fmla="val 101211"/>
            </a:avLst>
          </a:prstGeom>
          <a:noFill/>
          <a:ln w="9525" cap="flat" cmpd="sng">
            <a:solidFill>
              <a:srgbClr val="EFEFEF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28" name="Google Shape;128;p19"/>
          <p:cNvSpPr txBox="1">
            <a:spLocks noGrp="1"/>
          </p:cNvSpPr>
          <p:nvPr>
            <p:ph type="body" idx="2"/>
          </p:nvPr>
        </p:nvSpPr>
        <p:spPr>
          <a:xfrm>
            <a:off x="2566676" y="2323488"/>
            <a:ext cx="17541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File Download</a:t>
            </a:r>
            <a:endParaRPr sz="1200" dirty="0">
              <a:solidFill>
                <a:srgbClr val="B7B7B7"/>
              </a:solidFill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body" idx="2"/>
          </p:nvPr>
        </p:nvSpPr>
        <p:spPr>
          <a:xfrm>
            <a:off x="380563" y="2929288"/>
            <a:ext cx="29985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B7B7B7"/>
                </a:solidFill>
                <a:latin typeface="Merriweather"/>
                <a:ea typeface="Merriweather"/>
                <a:cs typeface="Merriweather"/>
                <a:sym typeface="Merriweather"/>
              </a:rPr>
              <a:t>Sharing Over LAN</a:t>
            </a:r>
            <a:endParaRPr sz="1200" dirty="0">
              <a:solidFill>
                <a:srgbClr val="B7B7B7"/>
              </a:solidFill>
            </a:endParaRPr>
          </a:p>
        </p:txBody>
      </p:sp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4876363" y="2304934"/>
            <a:ext cx="37044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66666"/>
                </a:solidFill>
                <a:latin typeface="Merriweather" panose="020B0604020202020204" charset="0"/>
              </a:rPr>
              <a:t>No Bandwidth Limit </a:t>
            </a:r>
            <a:r>
              <a:rPr lang="en-IN" sz="1400" dirty="0">
                <a:solidFill>
                  <a:srgbClr val="666666"/>
                </a:solidFill>
                <a:latin typeface="Merriweather" panose="020B0604020202020204" charset="0"/>
              </a:rPr>
              <a:t>per</a:t>
            </a:r>
            <a:r>
              <a:rPr lang="en" sz="1400" dirty="0">
                <a:solidFill>
                  <a:srgbClr val="666666"/>
                </a:solidFill>
                <a:latin typeface="Merriweather" panose="020B0604020202020204" charset="0"/>
              </a:rPr>
              <a:t> Connection</a:t>
            </a:r>
            <a:endParaRPr sz="1400" dirty="0">
              <a:solidFill>
                <a:srgbClr val="666666"/>
              </a:solidFill>
              <a:latin typeface="Merriweather" panose="020B0604020202020204" charset="0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2"/>
          </p:nvPr>
        </p:nvSpPr>
        <p:spPr>
          <a:xfrm>
            <a:off x="6733049" y="3030600"/>
            <a:ext cx="2040275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LAN BW &gt;&gt;&gt; ISP BW</a:t>
            </a:r>
            <a:endParaRPr sz="1200" dirty="0">
              <a:solidFill>
                <a:srgbClr val="666666"/>
              </a:solidFill>
            </a:endParaRPr>
          </a:p>
        </p:txBody>
      </p:sp>
      <p:cxnSp>
        <p:nvCxnSpPr>
          <p:cNvPr id="132" name="Google Shape;132;p19"/>
          <p:cNvCxnSpPr/>
          <p:nvPr/>
        </p:nvCxnSpPr>
        <p:spPr>
          <a:xfrm>
            <a:off x="4823225" y="2323488"/>
            <a:ext cx="1902900" cy="415200"/>
          </a:xfrm>
          <a:prstGeom prst="bentConnector3">
            <a:avLst>
              <a:gd name="adj1" fmla="val -1211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3" name="Google Shape;133;p19"/>
          <p:cNvCxnSpPr/>
          <p:nvPr/>
        </p:nvCxnSpPr>
        <p:spPr>
          <a:xfrm rot="10800000" flipH="1">
            <a:off x="6802325" y="1630175"/>
            <a:ext cx="1902900" cy="415200"/>
          </a:xfrm>
          <a:prstGeom prst="bentConnector3">
            <a:avLst>
              <a:gd name="adj1" fmla="val 101211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4" name="Google Shape;134;p19"/>
          <p:cNvCxnSpPr>
            <a:cxnSpLocks/>
          </p:cNvCxnSpPr>
          <p:nvPr/>
        </p:nvCxnSpPr>
        <p:spPr>
          <a:xfrm>
            <a:off x="4830150" y="3642500"/>
            <a:ext cx="1902900" cy="415200"/>
          </a:xfrm>
          <a:prstGeom prst="bentConnector3">
            <a:avLst>
              <a:gd name="adj1" fmla="val -1211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5" name="Google Shape;135;p19"/>
          <p:cNvCxnSpPr/>
          <p:nvPr/>
        </p:nvCxnSpPr>
        <p:spPr>
          <a:xfrm rot="10800000" flipH="1">
            <a:off x="6802325" y="3016800"/>
            <a:ext cx="1902900" cy="415200"/>
          </a:xfrm>
          <a:prstGeom prst="bentConnector3">
            <a:avLst>
              <a:gd name="adj1" fmla="val 101211"/>
            </a:avLst>
          </a:prstGeom>
          <a:noFill/>
          <a:ln w="9525" cap="flat" cmpd="sng">
            <a:solidFill>
              <a:srgbClr val="66666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5882000" y="1626324"/>
            <a:ext cx="3102300" cy="30017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Multiple connections for an IP</a:t>
            </a:r>
            <a:endParaRPr sz="1200" dirty="0">
              <a:solidFill>
                <a:srgbClr val="666666"/>
              </a:solidFill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body" idx="2"/>
          </p:nvPr>
        </p:nvSpPr>
        <p:spPr>
          <a:xfrm>
            <a:off x="4876363" y="3691288"/>
            <a:ext cx="2998500" cy="350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Visibility Over </a:t>
            </a:r>
            <a:r>
              <a:rPr lang="en-IN" sz="1400" dirty="0">
                <a:solidFill>
                  <a:srgbClr val="666666"/>
                </a:solidFill>
                <a:latin typeface="Merriweather"/>
                <a:ea typeface="Merriweather"/>
                <a:cs typeface="Merriweather"/>
                <a:sym typeface="Merriweather"/>
              </a:rPr>
              <a:t>Ethernet</a:t>
            </a:r>
            <a:endParaRPr sz="1200" dirty="0">
              <a:solidFill>
                <a:srgbClr val="666666"/>
              </a:solidFill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550" y="491078"/>
            <a:ext cx="1552900" cy="15528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37184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59D773-E20D-4EEB-8E2E-6F2D6A0E499D}"/>
              </a:ext>
            </a:extLst>
          </p:cNvPr>
          <p:cNvSpPr/>
          <p:nvPr/>
        </p:nvSpPr>
        <p:spPr>
          <a:xfrm>
            <a:off x="193431" y="937016"/>
            <a:ext cx="5943601" cy="30189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pic>
        <p:nvPicPr>
          <p:cNvPr id="37" name="Picture 36" descr="A close up of a computer&#10;&#10;Description automatically generated">
            <a:extLst>
              <a:ext uri="{FF2B5EF4-FFF2-40B4-BE49-F238E27FC236}">
                <a16:creationId xmlns:a16="http://schemas.microsoft.com/office/drawing/2014/main" id="{A395DC69-1F50-451C-B5A0-A75468300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417864"/>
            <a:ext cx="585107" cy="585107"/>
          </a:xfrm>
          <a:prstGeom prst="rect">
            <a:avLst/>
          </a:prstGeom>
        </p:spPr>
      </p:pic>
      <p:pic>
        <p:nvPicPr>
          <p:cNvPr id="44" name="Picture 43" descr="A close up of a computer&#10;&#10;Description automatically generated">
            <a:extLst>
              <a:ext uri="{FF2B5EF4-FFF2-40B4-BE49-F238E27FC236}">
                <a16:creationId xmlns:a16="http://schemas.microsoft.com/office/drawing/2014/main" id="{D20C8D66-821F-4B93-B5E6-6906CFA3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28" y="1417864"/>
            <a:ext cx="585107" cy="585107"/>
          </a:xfrm>
          <a:prstGeom prst="rect">
            <a:avLst/>
          </a:prstGeom>
        </p:spPr>
      </p:pic>
      <p:pic>
        <p:nvPicPr>
          <p:cNvPr id="45" name="Picture 44" descr="A close up of a computer&#10;&#10;Description automatically generated">
            <a:extLst>
              <a:ext uri="{FF2B5EF4-FFF2-40B4-BE49-F238E27FC236}">
                <a16:creationId xmlns:a16="http://schemas.microsoft.com/office/drawing/2014/main" id="{0658DF09-2247-4321-81FA-1D00A918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00970" y="2917371"/>
            <a:ext cx="585107" cy="585107"/>
          </a:xfrm>
          <a:prstGeom prst="rect">
            <a:avLst/>
          </a:prstGeom>
        </p:spPr>
      </p:pic>
      <p:pic>
        <p:nvPicPr>
          <p:cNvPr id="47" name="Picture 46" descr="A close up of a computer&#10;&#10;Description automatically generated">
            <a:extLst>
              <a:ext uri="{FF2B5EF4-FFF2-40B4-BE49-F238E27FC236}">
                <a16:creationId xmlns:a16="http://schemas.microsoft.com/office/drawing/2014/main" id="{124F7E9F-DB6B-42D4-B57D-61AB44C9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85735" y="2917371"/>
            <a:ext cx="585107" cy="58510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9F02DA1-21AD-4D00-A239-B72AE032B7A3}"/>
              </a:ext>
            </a:extLst>
          </p:cNvPr>
          <p:cNvSpPr/>
          <p:nvPr/>
        </p:nvSpPr>
        <p:spPr>
          <a:xfrm>
            <a:off x="478971" y="2368548"/>
            <a:ext cx="2236230" cy="159658"/>
          </a:xfrm>
          <a:prstGeom prst="rect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8161F70F-9F22-4245-888D-718F75EB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965" y="1885101"/>
            <a:ext cx="686649" cy="686649"/>
          </a:xfrm>
          <a:prstGeom prst="rect">
            <a:avLst/>
          </a:prstGeom>
        </p:spPr>
      </p:pic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B4980DFB-B74A-4300-A79F-AB49DC2FE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21" y="1222241"/>
            <a:ext cx="1013547" cy="6628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41A4341E-484C-4A18-800D-91C008CBD99E}"/>
              </a:ext>
            </a:extLst>
          </p:cNvPr>
          <p:cNvCxnSpPr>
            <a:cxnSpLocks/>
          </p:cNvCxnSpPr>
          <p:nvPr/>
        </p:nvCxnSpPr>
        <p:spPr>
          <a:xfrm flipV="1">
            <a:off x="3354357" y="1468664"/>
            <a:ext cx="1443707" cy="58510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B18DE068-2442-42B0-8B98-E4C0DD2661AB}"/>
              </a:ext>
            </a:extLst>
          </p:cNvPr>
          <p:cNvCxnSpPr>
            <a:cxnSpLocks/>
          </p:cNvCxnSpPr>
          <p:nvPr/>
        </p:nvCxnSpPr>
        <p:spPr>
          <a:xfrm flipV="1">
            <a:off x="3361617" y="1570265"/>
            <a:ext cx="1443707" cy="58510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F09EEA44-311F-44EA-B825-21B22E9BA855}"/>
              </a:ext>
            </a:extLst>
          </p:cNvPr>
          <p:cNvCxnSpPr>
            <a:cxnSpLocks/>
          </p:cNvCxnSpPr>
          <p:nvPr/>
        </p:nvCxnSpPr>
        <p:spPr>
          <a:xfrm flipV="1">
            <a:off x="3368876" y="1686380"/>
            <a:ext cx="1443707" cy="585106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0CDB8CD3-2776-4DAC-82E2-D6B1865896B5}"/>
              </a:ext>
            </a:extLst>
          </p:cNvPr>
          <p:cNvCxnSpPr>
            <a:cxnSpLocks/>
          </p:cNvCxnSpPr>
          <p:nvPr/>
        </p:nvCxnSpPr>
        <p:spPr>
          <a:xfrm flipV="1">
            <a:off x="3361614" y="1802495"/>
            <a:ext cx="1458226" cy="58510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DBB7C14-6E8E-428C-86B5-826AB6F5F2ED}"/>
              </a:ext>
            </a:extLst>
          </p:cNvPr>
          <p:cNvCxnSpPr>
            <a:cxnSpLocks/>
          </p:cNvCxnSpPr>
          <p:nvPr/>
        </p:nvCxnSpPr>
        <p:spPr>
          <a:xfrm flipH="1">
            <a:off x="771524" y="1908630"/>
            <a:ext cx="1" cy="445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459DE2-F963-4281-83A0-8B693983457E}"/>
              </a:ext>
            </a:extLst>
          </p:cNvPr>
          <p:cNvCxnSpPr>
            <a:cxnSpLocks/>
          </p:cNvCxnSpPr>
          <p:nvPr/>
        </p:nvCxnSpPr>
        <p:spPr>
          <a:xfrm flipH="1">
            <a:off x="1693584" y="1892406"/>
            <a:ext cx="1" cy="4454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41C1666-D547-485F-A68C-DFE4DD306509}"/>
              </a:ext>
            </a:extLst>
          </p:cNvPr>
          <p:cNvCxnSpPr>
            <a:cxnSpLocks/>
          </p:cNvCxnSpPr>
          <p:nvPr/>
        </p:nvCxnSpPr>
        <p:spPr>
          <a:xfrm flipH="1">
            <a:off x="2281009" y="2547264"/>
            <a:ext cx="1" cy="445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36399EF-A118-4B63-9E2A-C4A1C515EE3A}"/>
              </a:ext>
            </a:extLst>
          </p:cNvPr>
          <p:cNvCxnSpPr>
            <a:cxnSpLocks/>
          </p:cNvCxnSpPr>
          <p:nvPr/>
        </p:nvCxnSpPr>
        <p:spPr>
          <a:xfrm flipH="1">
            <a:off x="1301297" y="2554524"/>
            <a:ext cx="1" cy="445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E4210A5-6ADC-4384-9213-4D513947F0D0}"/>
              </a:ext>
            </a:extLst>
          </p:cNvPr>
          <p:cNvSpPr txBox="1"/>
          <p:nvPr/>
        </p:nvSpPr>
        <p:spPr>
          <a:xfrm>
            <a:off x="5130669" y="1756235"/>
            <a:ext cx="6895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100" dirty="0"/>
              <a:t>Server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822652-605F-4E8F-A566-301D34F70C98}"/>
              </a:ext>
            </a:extLst>
          </p:cNvPr>
          <p:cNvSpPr txBox="1"/>
          <p:nvPr/>
        </p:nvSpPr>
        <p:spPr>
          <a:xfrm>
            <a:off x="463909" y="1540885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07CE63-CB7D-48C7-A011-F67A1783DCF6}"/>
              </a:ext>
            </a:extLst>
          </p:cNvPr>
          <p:cNvSpPr txBox="1"/>
          <p:nvPr/>
        </p:nvSpPr>
        <p:spPr>
          <a:xfrm>
            <a:off x="1388958" y="1547383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371318-7DE5-451B-B13D-228BDEFC1DF0}"/>
              </a:ext>
            </a:extLst>
          </p:cNvPr>
          <p:cNvSpPr txBox="1"/>
          <p:nvPr/>
        </p:nvSpPr>
        <p:spPr>
          <a:xfrm>
            <a:off x="1985734" y="3132158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7E1D7F-42EF-41C5-B378-8AF5442D5204}"/>
              </a:ext>
            </a:extLst>
          </p:cNvPr>
          <p:cNvSpPr txBox="1"/>
          <p:nvPr/>
        </p:nvSpPr>
        <p:spPr>
          <a:xfrm>
            <a:off x="999712" y="3130820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8856D9-CFA2-4904-8D8E-DFF9BADE71C9}"/>
              </a:ext>
            </a:extLst>
          </p:cNvPr>
          <p:cNvSpPr txBox="1"/>
          <p:nvPr/>
        </p:nvSpPr>
        <p:spPr>
          <a:xfrm>
            <a:off x="504811" y="1316551"/>
            <a:ext cx="57773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100 Mb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2EB867D-9693-48E6-934A-2DD55D1A7282}"/>
              </a:ext>
            </a:extLst>
          </p:cNvPr>
          <p:cNvSpPr txBox="1"/>
          <p:nvPr/>
        </p:nvSpPr>
        <p:spPr>
          <a:xfrm>
            <a:off x="1407885" y="1309295"/>
            <a:ext cx="57773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100 Mb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844BE6E-CDF5-4C92-86CE-6293C4D69B23}"/>
              </a:ext>
            </a:extLst>
          </p:cNvPr>
          <p:cNvSpPr txBox="1"/>
          <p:nvPr/>
        </p:nvSpPr>
        <p:spPr>
          <a:xfrm>
            <a:off x="2001601" y="3383524"/>
            <a:ext cx="673364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100 Mb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A6C751-F19C-4A56-874E-3545EBF377F0}"/>
              </a:ext>
            </a:extLst>
          </p:cNvPr>
          <p:cNvSpPr txBox="1"/>
          <p:nvPr/>
        </p:nvSpPr>
        <p:spPr>
          <a:xfrm>
            <a:off x="1022427" y="3402536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100 Mb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E610619-0C3E-4C21-8408-D61FE7A94FED}"/>
              </a:ext>
            </a:extLst>
          </p:cNvPr>
          <p:cNvSpPr txBox="1"/>
          <p:nvPr/>
        </p:nvSpPr>
        <p:spPr>
          <a:xfrm>
            <a:off x="4728061" y="1882338"/>
            <a:ext cx="63436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100 Mb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3" name="3D Model 92" descr="Envelope">
                <a:extLst>
                  <a:ext uri="{FF2B5EF4-FFF2-40B4-BE49-F238E27FC236}">
                    <a16:creationId xmlns:a16="http://schemas.microsoft.com/office/drawing/2014/main" id="{7C113266-BE69-4BE6-9C9F-85F809CBB0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6716" y="1527916"/>
              <a:ext cx="349101" cy="24356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9101" cy="243564"/>
                    </a:xfrm>
                    <a:prstGeom prst="rect">
                      <a:avLst/>
                    </a:prstGeom>
                  </am3d:spPr>
                  <am3d:camera>
                    <am3d:pos x="0" y="0" z="57720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57329" d="1000000"/>
                    <am3d:preTrans dx="0" dy="-12687009" dz="-148211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041" ay="-71917" az="4522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4414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3" name="3D Model 92" descr="Envelope">
                <a:extLst>
                  <a:ext uri="{FF2B5EF4-FFF2-40B4-BE49-F238E27FC236}">
                    <a16:creationId xmlns:a16="http://schemas.microsoft.com/office/drawing/2014/main" id="{7C113266-BE69-4BE6-9C9F-85F809CBB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6716" y="1527916"/>
                <a:ext cx="349101" cy="243564"/>
              </a:xfrm>
              <a:prstGeom prst="rect">
                <a:avLst/>
              </a:prstGeom>
            </p:spPr>
          </p:pic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195C544B-2450-4BE7-83BA-9218A7BB888B}"/>
              </a:ext>
            </a:extLst>
          </p:cNvPr>
          <p:cNvSpPr/>
          <p:nvPr/>
        </p:nvSpPr>
        <p:spPr>
          <a:xfrm>
            <a:off x="1649128" y="224323"/>
            <a:ext cx="439616" cy="43195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27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3F57AD08-1329-44DB-B3FD-15B730A3473F}"/>
              </a:ext>
            </a:extLst>
          </p:cNvPr>
          <p:cNvSpPr txBox="1">
            <a:spLocks/>
          </p:cNvSpPr>
          <p:nvPr/>
        </p:nvSpPr>
        <p:spPr>
          <a:xfrm>
            <a:off x="161183" y="100135"/>
            <a:ext cx="1468670" cy="73755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sz="24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Merriweather" panose="020B0604020202020204" charset="0"/>
                <a:ea typeface="Kozuka Gothic Pro B" panose="020B0800000000000000" pitchFamily="34" charset="-128"/>
                <a:cs typeface="Segoe UI" panose="020B0502040204020203" pitchFamily="34" charset="0"/>
              </a:rPr>
              <a:t>Solution 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4" name="3D Model 103" descr="Envelope">
                <a:extLst>
                  <a:ext uri="{FF2B5EF4-FFF2-40B4-BE49-F238E27FC236}">
                    <a16:creationId xmlns:a16="http://schemas.microsoft.com/office/drawing/2014/main" id="{F788B34C-953C-40CA-B217-E70598A878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18120" y="1559997"/>
              <a:ext cx="349101" cy="24356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9101" cy="243564"/>
                    </a:xfrm>
                    <a:prstGeom prst="rect">
                      <a:avLst/>
                    </a:prstGeom>
                  </am3d:spPr>
                  <am3d:camera>
                    <am3d:pos x="0" y="0" z="57720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57329" d="1000000"/>
                    <am3d:preTrans dx="0" dy="-12687009" dz="-148211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041" ay="-71917" az="4522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4414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4" name="3D Model 103" descr="Envelope">
                <a:extLst>
                  <a:ext uri="{FF2B5EF4-FFF2-40B4-BE49-F238E27FC236}">
                    <a16:creationId xmlns:a16="http://schemas.microsoft.com/office/drawing/2014/main" id="{F788B34C-953C-40CA-B217-E70598A878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18120" y="1559997"/>
                <a:ext cx="349101" cy="243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7" name="3D Model 106" descr="Envelope">
                <a:extLst>
                  <a:ext uri="{FF2B5EF4-FFF2-40B4-BE49-F238E27FC236}">
                    <a16:creationId xmlns:a16="http://schemas.microsoft.com/office/drawing/2014/main" id="{FC108C45-4E8E-45AF-A064-8218B1857A2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82171" y="3099258"/>
              <a:ext cx="381922" cy="27313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1922" cy="273139"/>
                    </a:xfrm>
                    <a:prstGeom prst="rect">
                      <a:avLst/>
                    </a:prstGeom>
                  </am3d:spPr>
                  <am3d:camera>
                    <am3d:pos x="0" y="0" z="57720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57329" d="1000000"/>
                    <am3d:preTrans dx="0" dy="-12687009" dz="-14821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9"/>
                  </am3d:raster>
                  <am3d:objViewport viewportSz="5048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7" name="3D Model 106" descr="Envelope">
                <a:extLst>
                  <a:ext uri="{FF2B5EF4-FFF2-40B4-BE49-F238E27FC236}">
                    <a16:creationId xmlns:a16="http://schemas.microsoft.com/office/drawing/2014/main" id="{FC108C45-4E8E-45AF-A064-8218B1857A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82171" y="3099258"/>
                <a:ext cx="381922" cy="2731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8" name="3D Model 107" descr="Envelope">
                <a:extLst>
                  <a:ext uri="{FF2B5EF4-FFF2-40B4-BE49-F238E27FC236}">
                    <a16:creationId xmlns:a16="http://schemas.microsoft.com/office/drawing/2014/main" id="{DA1FB9AC-EB43-4027-8FE9-16A3A41462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85170" y="3116983"/>
              <a:ext cx="381922" cy="27313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1922" cy="273139"/>
                    </a:xfrm>
                    <a:prstGeom prst="rect">
                      <a:avLst/>
                    </a:prstGeom>
                  </am3d:spPr>
                  <am3d:camera>
                    <am3d:pos x="0" y="0" z="57720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57329" d="1000000"/>
                    <am3d:preTrans dx="0" dy="-12687009" dz="-148211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6"/>
                  <am3d:raster rName="Office3DRenderer" rVer="16.0.8326">
                    <am3d:blip r:embed="rId10"/>
                  </am3d:raster>
                  <am3d:objViewport viewportSz="50489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8" name="3D Model 107" descr="Envelope">
                <a:extLst>
                  <a:ext uri="{FF2B5EF4-FFF2-40B4-BE49-F238E27FC236}">
                    <a16:creationId xmlns:a16="http://schemas.microsoft.com/office/drawing/2014/main" id="{DA1FB9AC-EB43-4027-8FE9-16A3A41462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85170" y="3116983"/>
                <a:ext cx="381922" cy="273139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90C782D9-DFDE-4BB5-9914-E09F0C296A55}"/>
              </a:ext>
            </a:extLst>
          </p:cNvPr>
          <p:cNvSpPr txBox="1"/>
          <p:nvPr/>
        </p:nvSpPr>
        <p:spPr>
          <a:xfrm>
            <a:off x="116114" y="4227472"/>
            <a:ext cx="6168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Naïve Solution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Complete file downloaded separately on each computer.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1F5864-1F74-42FD-9257-C1D78FCCCF7F}"/>
              </a:ext>
            </a:extLst>
          </p:cNvPr>
          <p:cNvSpPr txBox="1"/>
          <p:nvPr/>
        </p:nvSpPr>
        <p:spPr>
          <a:xfrm>
            <a:off x="6422572" y="159297"/>
            <a:ext cx="269593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Merriweather" panose="020B0604020202020204" charset="0"/>
                <a:cs typeface="Segoe UI" panose="020B0502040204020203" pitchFamily="34" charset="0"/>
              </a:rPr>
              <a:t>Pros</a:t>
            </a:r>
          </a:p>
          <a:p>
            <a:endParaRPr lang="en-US" b="1" dirty="0">
              <a:latin typeface="Merriweather" panose="020B060402020202020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All clients work independently</a:t>
            </a:r>
            <a:r>
              <a:rPr lang="en-US" sz="1600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.</a:t>
            </a:r>
          </a:p>
          <a:p>
            <a:endParaRPr lang="en-US" sz="1600" dirty="0">
              <a:latin typeface="Merriweather" panose="020B060402020202020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5FE261C-677E-4CD6-8C9A-7A43634C7A4B}"/>
              </a:ext>
            </a:extLst>
          </p:cNvPr>
          <p:cNvSpPr txBox="1"/>
          <p:nvPr/>
        </p:nvSpPr>
        <p:spPr>
          <a:xfrm>
            <a:off x="6488561" y="1248738"/>
            <a:ext cx="208905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Merriweather" panose="020B0604020202020204" charset="0"/>
                <a:cs typeface="Segoe UI" panose="020B0502040204020203" pitchFamily="34" charset="0"/>
              </a:rPr>
              <a:t>Cons</a:t>
            </a:r>
            <a:r>
              <a:rPr lang="en-US" b="1" dirty="0">
                <a:latin typeface="Merriweather" panose="020B0604020202020204" charset="0"/>
                <a:cs typeface="Segoe UI" panose="020B0502040204020203" pitchFamily="34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600" dirty="0">
              <a:latin typeface="Merriweather" panose="020B060402020202020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Huge traffic.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Wastage of data.</a:t>
            </a:r>
            <a:endParaRPr lang="en-US" b="1" dirty="0">
              <a:solidFill>
                <a:schemeClr val="tx2"/>
              </a:solidFill>
              <a:latin typeface="+mj-lt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High Manual Effort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600" dirty="0">
              <a:latin typeface="Merriweather" panose="020B060402020202020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4729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1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7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8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93827E-6 L 0.12118 -0.05649 C 0.14652 -0.06821 0.18455 -0.07377 0.22413 -0.07377 C 0.26944 -0.07377 0.30555 -0.06821 0.3309 -0.05649 L 0.45225 4.93827E-6 " pathEditMode="relative" rAng="0" ptsTypes="AAAAA">
                                      <p:cBhvr>
                                        <p:cTn id="25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04" y="-370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55 -0.00618 L 0.10104 -0.0571 C 0.12031 -0.0676 0.14896 -0.07253 0.17899 -0.07253 C 0.2132 -0.07253 0.24045 -0.0676 0.25972 -0.0571 L 0.35156 -0.00618 " pathEditMode="relative" rAng="0" ptsTypes="AAAAA">
                                      <p:cBhvr>
                                        <p:cTn id="27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" y="-333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-0.01327 L 0.19601 -0.01327 C 0.28472 -0.01327 0.3941 -0.09506 0.3941 -0.1608 L 0.3941 -0.30833 " pathEditMode="relative" rAng="0" ptsTypes="AAAA">
                                      <p:cBhvr>
                                        <p:cTn id="2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809" y="-1475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3 -0.0037 L 0.14496 -0.0037 C 0.20903 -0.0037 0.28837 -0.08827 0.28837 -0.15617 L 0.28837 -0.30833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-1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4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4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0" presetClass="entr" presetSubtype="1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5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5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225 9.87654E-7 L 0.33177 0.10648 C 0.30642 0.13025 0.2684 0.14444 0.22934 0.14444 C 0.18455 0.14444 0.14843 0.13025 0.12309 0.10648 L 0.0033 9.87654E-7 " pathEditMode="relative" rAng="0" ptsTypes="AAAAA">
                                      <p:cBhvr>
                                        <p:cTn id="62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722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826 -0.00617 L 0.25729 0.10586 C 0.23819 0.13086 0.20955 0.14599 0.18003 0.14599 C 0.14618 0.14599 0.11892 0.13086 0.09983 0.10586 L 0.00955 -0.00617 " pathEditMode="relative" rAng="0" ptsTypes="AAAAA">
                                      <p:cBhvr>
                                        <p:cTn id="64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44" y="7593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409 -0.30833 L 0.39409 -0.15278 C 0.39409 -0.08302 0.28593 0.0034 0.19895 0.0034 L 0.00382 0.0034 " pathEditMode="relative" rAng="0" ptsTypes="AAAA">
                                      <p:cBhvr>
                                        <p:cTn id="66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14" y="15586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55 -0.31173 L 0.28455 -0.15803 C 0.28455 -0.0892 0.20607 -0.00371 0.14305 -0.00371 L 0.00173 -0.00371 " pathEditMode="relative" rAng="0" ptsTypes="AAAA">
                                      <p:cBhvr>
                                        <p:cTn id="6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49" y="15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259D773-E20D-4EEB-8E2E-6F2D6A0E499D}"/>
              </a:ext>
            </a:extLst>
          </p:cNvPr>
          <p:cNvSpPr/>
          <p:nvPr/>
        </p:nvSpPr>
        <p:spPr>
          <a:xfrm>
            <a:off x="193431" y="937016"/>
            <a:ext cx="5943601" cy="30189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pic>
        <p:nvPicPr>
          <p:cNvPr id="37" name="Picture 36" descr="A close up of a computer&#10;&#10;Description automatically generated">
            <a:extLst>
              <a:ext uri="{FF2B5EF4-FFF2-40B4-BE49-F238E27FC236}">
                <a16:creationId xmlns:a16="http://schemas.microsoft.com/office/drawing/2014/main" id="{A395DC69-1F50-451C-B5A0-A75468300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417864"/>
            <a:ext cx="585107" cy="585107"/>
          </a:xfrm>
          <a:prstGeom prst="rect">
            <a:avLst/>
          </a:prstGeom>
        </p:spPr>
      </p:pic>
      <p:pic>
        <p:nvPicPr>
          <p:cNvPr id="44" name="Picture 43" descr="A close up of a computer&#10;&#10;Description automatically generated">
            <a:extLst>
              <a:ext uri="{FF2B5EF4-FFF2-40B4-BE49-F238E27FC236}">
                <a16:creationId xmlns:a16="http://schemas.microsoft.com/office/drawing/2014/main" id="{D20C8D66-821F-4B93-B5E6-6906CFA32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28" y="1417864"/>
            <a:ext cx="585107" cy="585107"/>
          </a:xfrm>
          <a:prstGeom prst="rect">
            <a:avLst/>
          </a:prstGeom>
        </p:spPr>
      </p:pic>
      <p:pic>
        <p:nvPicPr>
          <p:cNvPr id="45" name="Picture 44" descr="A close up of a computer&#10;&#10;Description automatically generated">
            <a:extLst>
              <a:ext uri="{FF2B5EF4-FFF2-40B4-BE49-F238E27FC236}">
                <a16:creationId xmlns:a16="http://schemas.microsoft.com/office/drawing/2014/main" id="{0658DF09-2247-4321-81FA-1D00A918A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00970" y="2917371"/>
            <a:ext cx="585107" cy="585107"/>
          </a:xfrm>
          <a:prstGeom prst="rect">
            <a:avLst/>
          </a:prstGeom>
        </p:spPr>
      </p:pic>
      <p:pic>
        <p:nvPicPr>
          <p:cNvPr id="47" name="Picture 46" descr="A close up of a computer&#10;&#10;Description automatically generated">
            <a:extLst>
              <a:ext uri="{FF2B5EF4-FFF2-40B4-BE49-F238E27FC236}">
                <a16:creationId xmlns:a16="http://schemas.microsoft.com/office/drawing/2014/main" id="{124F7E9F-DB6B-42D4-B57D-61AB44C9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85735" y="2917371"/>
            <a:ext cx="585107" cy="58510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9F02DA1-21AD-4D00-A239-B72AE032B7A3}"/>
              </a:ext>
            </a:extLst>
          </p:cNvPr>
          <p:cNvSpPr/>
          <p:nvPr/>
        </p:nvSpPr>
        <p:spPr>
          <a:xfrm>
            <a:off x="478971" y="2368548"/>
            <a:ext cx="2236230" cy="159658"/>
          </a:xfrm>
          <a:prstGeom prst="rect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8161F70F-9F22-4245-888D-718F75EB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965" y="1885101"/>
            <a:ext cx="686649" cy="686649"/>
          </a:xfrm>
          <a:prstGeom prst="rect">
            <a:avLst/>
          </a:prstGeom>
        </p:spPr>
      </p:pic>
      <p:pic>
        <p:nvPicPr>
          <p:cNvPr id="48" name="Picture 47" descr="A close up of a sign&#10;&#10;Description automatically generated">
            <a:extLst>
              <a:ext uri="{FF2B5EF4-FFF2-40B4-BE49-F238E27FC236}">
                <a16:creationId xmlns:a16="http://schemas.microsoft.com/office/drawing/2014/main" id="{B4980DFB-B74A-4300-A79F-AB49DC2FE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21" y="1222241"/>
            <a:ext cx="1013547" cy="6628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41A4341E-484C-4A18-800D-91C008CBD99E}"/>
              </a:ext>
            </a:extLst>
          </p:cNvPr>
          <p:cNvCxnSpPr>
            <a:cxnSpLocks/>
          </p:cNvCxnSpPr>
          <p:nvPr/>
        </p:nvCxnSpPr>
        <p:spPr>
          <a:xfrm flipV="1">
            <a:off x="3354357" y="1468664"/>
            <a:ext cx="1443707" cy="58510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DBB7C14-6E8E-428C-86B5-826AB6F5F2ED}"/>
              </a:ext>
            </a:extLst>
          </p:cNvPr>
          <p:cNvCxnSpPr>
            <a:cxnSpLocks/>
          </p:cNvCxnSpPr>
          <p:nvPr/>
        </p:nvCxnSpPr>
        <p:spPr>
          <a:xfrm flipH="1">
            <a:off x="771524" y="1908630"/>
            <a:ext cx="1" cy="445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459DE2-F963-4281-83A0-8B693983457E}"/>
              </a:ext>
            </a:extLst>
          </p:cNvPr>
          <p:cNvCxnSpPr>
            <a:cxnSpLocks/>
          </p:cNvCxnSpPr>
          <p:nvPr/>
        </p:nvCxnSpPr>
        <p:spPr>
          <a:xfrm flipH="1">
            <a:off x="1693584" y="1892406"/>
            <a:ext cx="1" cy="4454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41C1666-D547-485F-A68C-DFE4DD306509}"/>
              </a:ext>
            </a:extLst>
          </p:cNvPr>
          <p:cNvCxnSpPr>
            <a:cxnSpLocks/>
          </p:cNvCxnSpPr>
          <p:nvPr/>
        </p:nvCxnSpPr>
        <p:spPr>
          <a:xfrm flipH="1">
            <a:off x="2281009" y="2547264"/>
            <a:ext cx="1" cy="445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36399EF-A118-4B63-9E2A-C4A1C515EE3A}"/>
              </a:ext>
            </a:extLst>
          </p:cNvPr>
          <p:cNvCxnSpPr>
            <a:cxnSpLocks/>
          </p:cNvCxnSpPr>
          <p:nvPr/>
        </p:nvCxnSpPr>
        <p:spPr>
          <a:xfrm flipH="1">
            <a:off x="1301297" y="2554524"/>
            <a:ext cx="1" cy="445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E4210A5-6ADC-4384-9213-4D513947F0D0}"/>
              </a:ext>
            </a:extLst>
          </p:cNvPr>
          <p:cNvSpPr txBox="1"/>
          <p:nvPr/>
        </p:nvSpPr>
        <p:spPr>
          <a:xfrm>
            <a:off x="5130669" y="1756235"/>
            <a:ext cx="6895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100" dirty="0"/>
              <a:t>Server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D822652-605F-4E8F-A566-301D34F70C98}"/>
              </a:ext>
            </a:extLst>
          </p:cNvPr>
          <p:cNvSpPr txBox="1"/>
          <p:nvPr/>
        </p:nvSpPr>
        <p:spPr>
          <a:xfrm>
            <a:off x="463909" y="1540885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07CE63-CB7D-48C7-A011-F67A1783DCF6}"/>
              </a:ext>
            </a:extLst>
          </p:cNvPr>
          <p:cNvSpPr txBox="1"/>
          <p:nvPr/>
        </p:nvSpPr>
        <p:spPr>
          <a:xfrm>
            <a:off x="1388958" y="1547383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4371318-7DE5-451B-B13D-228BDEFC1DF0}"/>
              </a:ext>
            </a:extLst>
          </p:cNvPr>
          <p:cNvSpPr txBox="1"/>
          <p:nvPr/>
        </p:nvSpPr>
        <p:spPr>
          <a:xfrm>
            <a:off x="1985734" y="3132158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77E1D7F-42EF-41C5-B378-8AF5442D5204}"/>
              </a:ext>
            </a:extLst>
          </p:cNvPr>
          <p:cNvSpPr txBox="1"/>
          <p:nvPr/>
        </p:nvSpPr>
        <p:spPr>
          <a:xfrm>
            <a:off x="999712" y="3130820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78856D9-CFA2-4904-8D8E-DFF9BADE71C9}"/>
              </a:ext>
            </a:extLst>
          </p:cNvPr>
          <p:cNvSpPr txBox="1"/>
          <p:nvPr/>
        </p:nvSpPr>
        <p:spPr>
          <a:xfrm>
            <a:off x="504811" y="1316551"/>
            <a:ext cx="57773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100 Mb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2EB867D-9693-48E6-934A-2DD55D1A7282}"/>
              </a:ext>
            </a:extLst>
          </p:cNvPr>
          <p:cNvSpPr txBox="1"/>
          <p:nvPr/>
        </p:nvSpPr>
        <p:spPr>
          <a:xfrm>
            <a:off x="1407885" y="1309295"/>
            <a:ext cx="577731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100 Mb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844BE6E-CDF5-4C92-86CE-6293C4D69B23}"/>
              </a:ext>
            </a:extLst>
          </p:cNvPr>
          <p:cNvSpPr txBox="1"/>
          <p:nvPr/>
        </p:nvSpPr>
        <p:spPr>
          <a:xfrm>
            <a:off x="2001601" y="3383524"/>
            <a:ext cx="673364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100 Mb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8A6C751-F19C-4A56-874E-3545EBF377F0}"/>
              </a:ext>
            </a:extLst>
          </p:cNvPr>
          <p:cNvSpPr txBox="1"/>
          <p:nvPr/>
        </p:nvSpPr>
        <p:spPr>
          <a:xfrm>
            <a:off x="1022427" y="3402536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100 Mb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E610619-0C3E-4C21-8408-D61FE7A94FED}"/>
              </a:ext>
            </a:extLst>
          </p:cNvPr>
          <p:cNvSpPr txBox="1"/>
          <p:nvPr/>
        </p:nvSpPr>
        <p:spPr>
          <a:xfrm>
            <a:off x="4728061" y="1882338"/>
            <a:ext cx="63436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100 Mb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3" name="3D Model 92" descr="Envelope">
                <a:extLst>
                  <a:ext uri="{FF2B5EF4-FFF2-40B4-BE49-F238E27FC236}">
                    <a16:creationId xmlns:a16="http://schemas.microsoft.com/office/drawing/2014/main" id="{7C113266-BE69-4BE6-9C9F-85F809CBB0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6716" y="1527916"/>
              <a:ext cx="349101" cy="24356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9101" cy="243564"/>
                    </a:xfrm>
                    <a:prstGeom prst="rect">
                      <a:avLst/>
                    </a:prstGeom>
                  </am3d:spPr>
                  <am3d:camera>
                    <am3d:pos x="0" y="0" z="57720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57329" d="1000000"/>
                    <am3d:preTrans dx="0" dy="-12687009" dz="-148211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041" ay="-71917" az="4522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4414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3" name="3D Model 92" descr="Envelope">
                <a:extLst>
                  <a:ext uri="{FF2B5EF4-FFF2-40B4-BE49-F238E27FC236}">
                    <a16:creationId xmlns:a16="http://schemas.microsoft.com/office/drawing/2014/main" id="{7C113266-BE69-4BE6-9C9F-85F809CBB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6716" y="1527916"/>
                <a:ext cx="349101" cy="243564"/>
              </a:xfrm>
              <a:prstGeom prst="rect">
                <a:avLst/>
              </a:prstGeom>
            </p:spPr>
          </p:pic>
        </mc:Fallback>
      </mc:AlternateContent>
      <p:sp>
        <p:nvSpPr>
          <p:cNvPr id="102" name="Oval 101">
            <a:extLst>
              <a:ext uri="{FF2B5EF4-FFF2-40B4-BE49-F238E27FC236}">
                <a16:creationId xmlns:a16="http://schemas.microsoft.com/office/drawing/2014/main" id="{195C544B-2450-4BE7-83BA-9218A7BB888B}"/>
              </a:ext>
            </a:extLst>
          </p:cNvPr>
          <p:cNvSpPr/>
          <p:nvPr/>
        </p:nvSpPr>
        <p:spPr>
          <a:xfrm>
            <a:off x="1649128" y="224323"/>
            <a:ext cx="439616" cy="431956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en-US" sz="2700" b="1" kern="12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3F57AD08-1329-44DB-B3FD-15B730A3473F}"/>
              </a:ext>
            </a:extLst>
          </p:cNvPr>
          <p:cNvSpPr txBox="1">
            <a:spLocks/>
          </p:cNvSpPr>
          <p:nvPr/>
        </p:nvSpPr>
        <p:spPr>
          <a:xfrm>
            <a:off x="161183" y="100135"/>
            <a:ext cx="1468670" cy="737553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85800">
              <a:buClrTx/>
            </a:pPr>
            <a:r>
              <a:rPr lang="en-US" sz="2400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Merriweather" panose="020B0604020202020204" charset="0"/>
                <a:ea typeface="Kozuka Gothic Pro B" panose="020B0800000000000000" pitchFamily="34" charset="-128"/>
                <a:cs typeface="Segoe UI" panose="020B0502040204020203" pitchFamily="34" charset="0"/>
              </a:rPr>
              <a:t>Solution</a:t>
            </a: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Merriweather" panose="020B0604020202020204" charset="0"/>
                <a:ea typeface="Kozuka Gothic Pro B" panose="020B0800000000000000" pitchFamily="34" charset="-128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0C782D9-DFDE-4BB5-9914-E09F0C296A55}"/>
              </a:ext>
            </a:extLst>
          </p:cNvPr>
          <p:cNvSpPr txBox="1"/>
          <p:nvPr/>
        </p:nvSpPr>
        <p:spPr>
          <a:xfrm>
            <a:off x="116114" y="4227472"/>
            <a:ext cx="6168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Better solution.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tx2">
                    <a:lumMod val="20000"/>
                    <a:lumOff val="80000"/>
                  </a:schemeClr>
                </a:solidFill>
                <a:cs typeface="Segoe UI" panose="020B0502040204020203" pitchFamily="34" charset="0"/>
              </a:rPr>
              <a:t>File once downloaded can be shared on the LAN.</a:t>
            </a:r>
          </a:p>
          <a:p>
            <a:endParaRPr lang="en-US" sz="1600" dirty="0">
              <a:solidFill>
                <a:schemeClr val="tx2">
                  <a:lumMod val="20000"/>
                  <a:lumOff val="80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013DAE-9768-4CE6-98A6-C8E50851105A}"/>
              </a:ext>
            </a:extLst>
          </p:cNvPr>
          <p:cNvSpPr txBox="1"/>
          <p:nvPr/>
        </p:nvSpPr>
        <p:spPr>
          <a:xfrm>
            <a:off x="6531776" y="154657"/>
            <a:ext cx="233184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latin typeface="Merriweather" panose="020B0604020202020204" charset="0"/>
                <a:cs typeface="Segoe UI" panose="020B0502040204020203" pitchFamily="34" charset="0"/>
              </a:rPr>
              <a:t>Pros</a:t>
            </a:r>
            <a:endParaRPr lang="en-US" b="1" dirty="0">
              <a:solidFill>
                <a:schemeClr val="bg2"/>
              </a:solidFill>
              <a:latin typeface="Merriweather" panose="020B0604020202020204" charset="0"/>
              <a:cs typeface="Segoe UI" panose="020B0502040204020203" pitchFamily="34" charset="0"/>
            </a:endParaRPr>
          </a:p>
          <a:p>
            <a:endParaRPr lang="en-US" b="1" dirty="0">
              <a:latin typeface="Merriweather" panose="020B060402020202020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No wastage of data.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Better performance as bandwidth of LAN is better than that of ISP.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A5442DC-5725-4012-9698-924835066349}"/>
              </a:ext>
            </a:extLst>
          </p:cNvPr>
          <p:cNvSpPr txBox="1"/>
          <p:nvPr/>
        </p:nvSpPr>
        <p:spPr>
          <a:xfrm>
            <a:off x="6490628" y="1753963"/>
            <a:ext cx="259705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/>
                </a:solidFill>
                <a:cs typeface="Segoe UI" panose="020B0502040204020203" pitchFamily="34" charset="0"/>
              </a:rPr>
              <a:t>Cons</a:t>
            </a:r>
            <a:endParaRPr lang="en-US" b="1" dirty="0">
              <a:solidFill>
                <a:schemeClr val="bg2"/>
              </a:solidFill>
              <a:cs typeface="Segoe UI" panose="020B0502040204020203" pitchFamily="34" charset="0"/>
            </a:endParaRPr>
          </a:p>
          <a:p>
            <a:endParaRPr lang="en-US" b="1" dirty="0"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High Manual Effort.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Data loss if master computer faces any error.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/>
                </a:solidFill>
                <a:latin typeface="+mj-lt"/>
                <a:cs typeface="Segoe UI" panose="020B0502040204020203" pitchFamily="34" charset="0"/>
              </a:rPr>
              <a:t>Inefficient Bandwidth usage.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600" dirty="0">
              <a:cs typeface="Segoe UI" panose="020B0502040204020203" pitchFamily="34" charset="0"/>
            </a:endParaRP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9D658D94-91BF-4A64-B5B3-FB264CFB7422}"/>
              </a:ext>
            </a:extLst>
          </p:cNvPr>
          <p:cNvCxnSpPr>
            <a:cxnSpLocks/>
          </p:cNvCxnSpPr>
          <p:nvPr/>
        </p:nvCxnSpPr>
        <p:spPr>
          <a:xfrm>
            <a:off x="1020197" y="1631605"/>
            <a:ext cx="976187" cy="74740"/>
          </a:xfrm>
          <a:prstGeom prst="curvedConnector5">
            <a:avLst>
              <a:gd name="adj1" fmla="val 18888"/>
              <a:gd name="adj2" fmla="val -635321"/>
              <a:gd name="adj3" fmla="val 123418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9747C2D4-66BB-4C3C-BF4C-2B691BA91044}"/>
              </a:ext>
            </a:extLst>
          </p:cNvPr>
          <p:cNvCxnSpPr>
            <a:cxnSpLocks/>
          </p:cNvCxnSpPr>
          <p:nvPr/>
        </p:nvCxnSpPr>
        <p:spPr>
          <a:xfrm>
            <a:off x="1064078" y="1753964"/>
            <a:ext cx="921657" cy="1499506"/>
          </a:xfrm>
          <a:prstGeom prst="curvedConnector3">
            <a:avLst>
              <a:gd name="adj1" fmla="val 36614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470286BD-BD49-455D-AE04-1BEA98C1D6E9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78970" y="1753964"/>
            <a:ext cx="520741" cy="1535818"/>
          </a:xfrm>
          <a:prstGeom prst="curvedConnector3">
            <a:avLst>
              <a:gd name="adj1" fmla="val -14633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3584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93827E-6 L 0.12118 -0.05649 C 0.14652 -0.06821 0.18455 -0.07377 0.22413 -0.07377 C 0.26944 -0.07377 0.30555 -0.06821 0.3309 -0.05649 L 0.45225 4.93827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04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225 9.87654E-7 L 0.33177 0.10648 C 0.30642 0.13025 0.2684 0.14444 0.22934 0.14444 C 0.18455 0.14444 0.14843 0.13025 0.12309 0.10648 L 0.0033 9.87654E-7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28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4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9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900"/>
                            </p:stCondLst>
                            <p:childTnLst>
                              <p:par>
                                <p:cTn id="51" presetID="35" presetClass="emph" presetSubtype="0" repeatCount="2137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8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2137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5" presetClass="emph" presetSubtype="0" repeatCount="2137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0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A6FB602-5C2B-4A8F-873F-ECB06D285572}"/>
              </a:ext>
            </a:extLst>
          </p:cNvPr>
          <p:cNvSpPr txBox="1">
            <a:spLocks/>
          </p:cNvSpPr>
          <p:nvPr/>
        </p:nvSpPr>
        <p:spPr>
          <a:xfrm>
            <a:off x="228716" y="-35729"/>
            <a:ext cx="5280088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defTabSz="685800">
              <a:buClrTx/>
              <a:buFont typeface="Wingdings" panose="05000000000000000000" pitchFamily="2" charset="2"/>
              <a:buChar char="q"/>
            </a:pPr>
            <a:r>
              <a:rPr lang="en-US" sz="2400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Merriweather" panose="020B0604020202020204" charset="0"/>
                <a:ea typeface="Kozuka Gothic Pro B" panose="020B0800000000000000" pitchFamily="34" charset="-128"/>
                <a:cs typeface="Segoe UI" panose="020B0502040204020203" pitchFamily="34" charset="0"/>
              </a:rPr>
              <a:t>Our proposed Solution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EC5F38-7BC2-4691-8A36-72E93519D582}"/>
              </a:ext>
            </a:extLst>
          </p:cNvPr>
          <p:cNvSpPr/>
          <p:nvPr/>
        </p:nvSpPr>
        <p:spPr>
          <a:xfrm>
            <a:off x="214422" y="960155"/>
            <a:ext cx="5943601" cy="301897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pic>
        <p:nvPicPr>
          <p:cNvPr id="8" name="Picture 7" descr="A close up of a computer&#10;&#10;Description automatically generated">
            <a:extLst>
              <a:ext uri="{FF2B5EF4-FFF2-40B4-BE49-F238E27FC236}">
                <a16:creationId xmlns:a16="http://schemas.microsoft.com/office/drawing/2014/main" id="{96CCFF24-7F31-4F7C-A4F6-1FE31201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1" y="1417864"/>
            <a:ext cx="585107" cy="585107"/>
          </a:xfrm>
          <a:prstGeom prst="rect">
            <a:avLst/>
          </a:prstGeom>
        </p:spPr>
      </p:pic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4249CC60-27BA-44A6-90B3-291284713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28" y="1417864"/>
            <a:ext cx="585107" cy="585107"/>
          </a:xfrm>
          <a:prstGeom prst="rect">
            <a:avLst/>
          </a:prstGeom>
        </p:spPr>
      </p:pic>
      <p:pic>
        <p:nvPicPr>
          <p:cNvPr id="10" name="Picture 9" descr="A close up of a computer&#10;&#10;Description automatically generated">
            <a:extLst>
              <a:ext uri="{FF2B5EF4-FFF2-40B4-BE49-F238E27FC236}">
                <a16:creationId xmlns:a16="http://schemas.microsoft.com/office/drawing/2014/main" id="{604704EC-E98D-4C3A-984E-6A8284261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000970" y="2917371"/>
            <a:ext cx="585107" cy="585107"/>
          </a:xfrm>
          <a:prstGeom prst="rect">
            <a:avLst/>
          </a:prstGeom>
        </p:spPr>
      </p:pic>
      <p:pic>
        <p:nvPicPr>
          <p:cNvPr id="11" name="Picture 10" descr="A close up of a computer&#10;&#10;Description automatically generated">
            <a:extLst>
              <a:ext uri="{FF2B5EF4-FFF2-40B4-BE49-F238E27FC236}">
                <a16:creationId xmlns:a16="http://schemas.microsoft.com/office/drawing/2014/main" id="{D7E4DC7E-0DD2-49F5-B293-5D05C940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985735" y="2917371"/>
            <a:ext cx="585107" cy="5851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AE5B16-9F5E-4FA2-A07D-860B9F9B129C}"/>
              </a:ext>
            </a:extLst>
          </p:cNvPr>
          <p:cNvSpPr/>
          <p:nvPr/>
        </p:nvSpPr>
        <p:spPr>
          <a:xfrm>
            <a:off x="478971" y="2368548"/>
            <a:ext cx="2236230" cy="159658"/>
          </a:xfrm>
          <a:prstGeom prst="rect">
            <a:avLst/>
          </a:prstGeom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802B09D-95AD-4604-9984-07A6316B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965" y="1885101"/>
            <a:ext cx="686649" cy="686649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8332211-EAFA-4DA0-87C4-7A8C0A76E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21" y="1222241"/>
            <a:ext cx="1013547" cy="6628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72D3D52-1853-49F5-9C7F-5C6A1F544BBE}"/>
              </a:ext>
            </a:extLst>
          </p:cNvPr>
          <p:cNvCxnSpPr>
            <a:cxnSpLocks/>
          </p:cNvCxnSpPr>
          <p:nvPr/>
        </p:nvCxnSpPr>
        <p:spPr>
          <a:xfrm flipV="1">
            <a:off x="3354357" y="1468664"/>
            <a:ext cx="1443707" cy="58510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588A24FE-5CFD-4973-80EB-C0556FF6DFE3}"/>
              </a:ext>
            </a:extLst>
          </p:cNvPr>
          <p:cNvCxnSpPr>
            <a:cxnSpLocks/>
          </p:cNvCxnSpPr>
          <p:nvPr/>
        </p:nvCxnSpPr>
        <p:spPr>
          <a:xfrm flipV="1">
            <a:off x="3361617" y="1570265"/>
            <a:ext cx="1443707" cy="58510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090B3F0-AB42-43E5-8B01-DD5D357DBC8A}"/>
              </a:ext>
            </a:extLst>
          </p:cNvPr>
          <p:cNvCxnSpPr>
            <a:cxnSpLocks/>
          </p:cNvCxnSpPr>
          <p:nvPr/>
        </p:nvCxnSpPr>
        <p:spPr>
          <a:xfrm flipV="1">
            <a:off x="3368876" y="1686380"/>
            <a:ext cx="1443707" cy="585106"/>
          </a:xfrm>
          <a:prstGeom prst="curvedConnector3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5007DE7D-A480-4C46-AF99-1643FCB80B52}"/>
              </a:ext>
            </a:extLst>
          </p:cNvPr>
          <p:cNvCxnSpPr>
            <a:cxnSpLocks/>
          </p:cNvCxnSpPr>
          <p:nvPr/>
        </p:nvCxnSpPr>
        <p:spPr>
          <a:xfrm flipV="1">
            <a:off x="3361614" y="1802495"/>
            <a:ext cx="1458226" cy="585106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BA7737-02CF-4448-B87D-14309C4F68B9}"/>
              </a:ext>
            </a:extLst>
          </p:cNvPr>
          <p:cNvCxnSpPr>
            <a:cxnSpLocks/>
          </p:cNvCxnSpPr>
          <p:nvPr/>
        </p:nvCxnSpPr>
        <p:spPr>
          <a:xfrm flipH="1">
            <a:off x="771524" y="1908630"/>
            <a:ext cx="1" cy="445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53B17E-9F61-4081-B793-6EACCB3F8F49}"/>
              </a:ext>
            </a:extLst>
          </p:cNvPr>
          <p:cNvCxnSpPr>
            <a:cxnSpLocks/>
          </p:cNvCxnSpPr>
          <p:nvPr/>
        </p:nvCxnSpPr>
        <p:spPr>
          <a:xfrm flipH="1">
            <a:off x="1693584" y="1892406"/>
            <a:ext cx="1" cy="44540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F89E60-CA39-4C61-81DC-023542481043}"/>
              </a:ext>
            </a:extLst>
          </p:cNvPr>
          <p:cNvCxnSpPr>
            <a:cxnSpLocks/>
          </p:cNvCxnSpPr>
          <p:nvPr/>
        </p:nvCxnSpPr>
        <p:spPr>
          <a:xfrm flipH="1">
            <a:off x="2281009" y="2547264"/>
            <a:ext cx="1" cy="445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CA2E2A1-7CFC-4958-BFE3-7C9E570EF1F5}"/>
              </a:ext>
            </a:extLst>
          </p:cNvPr>
          <p:cNvCxnSpPr>
            <a:cxnSpLocks/>
          </p:cNvCxnSpPr>
          <p:nvPr/>
        </p:nvCxnSpPr>
        <p:spPr>
          <a:xfrm flipH="1">
            <a:off x="1301297" y="2554524"/>
            <a:ext cx="1" cy="4454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68CC6A-CF34-42B8-948E-C0F2CDD81548}"/>
              </a:ext>
            </a:extLst>
          </p:cNvPr>
          <p:cNvSpPr txBox="1"/>
          <p:nvPr/>
        </p:nvSpPr>
        <p:spPr>
          <a:xfrm>
            <a:off x="5130669" y="1756235"/>
            <a:ext cx="689564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100" dirty="0"/>
              <a:t>Server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3F3196-EA11-46F2-9490-0924922F39FD}"/>
              </a:ext>
            </a:extLst>
          </p:cNvPr>
          <p:cNvSpPr txBox="1"/>
          <p:nvPr/>
        </p:nvSpPr>
        <p:spPr>
          <a:xfrm>
            <a:off x="463909" y="1540885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7420B-35CD-4D0B-BF78-AD03CF60967F}"/>
              </a:ext>
            </a:extLst>
          </p:cNvPr>
          <p:cNvSpPr txBox="1"/>
          <p:nvPr/>
        </p:nvSpPr>
        <p:spPr>
          <a:xfrm>
            <a:off x="1388958" y="1547383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3DE96F-C554-4D33-A106-781CC29382B2}"/>
              </a:ext>
            </a:extLst>
          </p:cNvPr>
          <p:cNvSpPr txBox="1"/>
          <p:nvPr/>
        </p:nvSpPr>
        <p:spPr>
          <a:xfrm>
            <a:off x="1985734" y="3132158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8E4D98-2EB4-4985-A9DE-091FD87813DD}"/>
              </a:ext>
            </a:extLst>
          </p:cNvPr>
          <p:cNvSpPr txBox="1"/>
          <p:nvPr/>
        </p:nvSpPr>
        <p:spPr>
          <a:xfrm>
            <a:off x="999712" y="3130820"/>
            <a:ext cx="60742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Client-2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9C426E-611D-40C5-B035-EFBB9B72D4D1}"/>
              </a:ext>
            </a:extLst>
          </p:cNvPr>
          <p:cNvSpPr txBox="1"/>
          <p:nvPr/>
        </p:nvSpPr>
        <p:spPr>
          <a:xfrm>
            <a:off x="504811" y="1316551"/>
            <a:ext cx="55337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25 Mb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B9C6A4-0611-4C6B-A80D-6B0D743C8F14}"/>
              </a:ext>
            </a:extLst>
          </p:cNvPr>
          <p:cNvSpPr txBox="1"/>
          <p:nvPr/>
        </p:nvSpPr>
        <p:spPr>
          <a:xfrm>
            <a:off x="1407885" y="1309295"/>
            <a:ext cx="55337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25 Mb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FD5B74-C132-4681-81FD-6FBC57F40E05}"/>
              </a:ext>
            </a:extLst>
          </p:cNvPr>
          <p:cNvSpPr txBox="1"/>
          <p:nvPr/>
        </p:nvSpPr>
        <p:spPr>
          <a:xfrm>
            <a:off x="2001601" y="3383524"/>
            <a:ext cx="55337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25 Mb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1FB43-2D7C-40E0-8F99-6F58BE7846FC}"/>
              </a:ext>
            </a:extLst>
          </p:cNvPr>
          <p:cNvSpPr txBox="1"/>
          <p:nvPr/>
        </p:nvSpPr>
        <p:spPr>
          <a:xfrm>
            <a:off x="1022427" y="3402536"/>
            <a:ext cx="55337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25 Mb</a:t>
            </a:r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99282057-5200-4095-AAAB-373696A5B358}"/>
              </a:ext>
            </a:extLst>
          </p:cNvPr>
          <p:cNvCxnSpPr>
            <a:cxnSpLocks/>
            <a:stCxn id="8" idx="1"/>
            <a:endCxn id="27" idx="1"/>
          </p:cNvCxnSpPr>
          <p:nvPr/>
        </p:nvCxnSpPr>
        <p:spPr>
          <a:xfrm rot="10800000" flipH="1" flipV="1">
            <a:off x="478970" y="1710418"/>
            <a:ext cx="520741" cy="1535818"/>
          </a:xfrm>
          <a:prstGeom prst="curvedConnector3">
            <a:avLst>
              <a:gd name="adj1" fmla="val -14633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01C40504-7BAB-4E3F-A14B-5FC4D30207ED}"/>
              </a:ext>
            </a:extLst>
          </p:cNvPr>
          <p:cNvCxnSpPr>
            <a:cxnSpLocks/>
            <a:stCxn id="8" idx="3"/>
            <a:endCxn id="11" idx="3"/>
          </p:cNvCxnSpPr>
          <p:nvPr/>
        </p:nvCxnSpPr>
        <p:spPr>
          <a:xfrm>
            <a:off x="1064078" y="1710418"/>
            <a:ext cx="921657" cy="1499506"/>
          </a:xfrm>
          <a:prstGeom prst="curvedConnector3">
            <a:avLst>
              <a:gd name="adj1" fmla="val 36614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312DBA36-8637-4FF7-87E0-FC94CCA77D34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1020197" y="1588059"/>
            <a:ext cx="368761" cy="74740"/>
          </a:xfrm>
          <a:prstGeom prst="curvedConnector3">
            <a:avLst>
              <a:gd name="adj1" fmla="val 50000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05629992-2615-4B0C-8739-A8A5DFAA0EAB}"/>
              </a:ext>
            </a:extLst>
          </p:cNvPr>
          <p:cNvCxnSpPr>
            <a:cxnSpLocks/>
          </p:cNvCxnSpPr>
          <p:nvPr/>
        </p:nvCxnSpPr>
        <p:spPr>
          <a:xfrm>
            <a:off x="1546771" y="3247327"/>
            <a:ext cx="449240" cy="125632"/>
          </a:xfrm>
          <a:prstGeom prst="curvedConnector3">
            <a:avLst>
              <a:gd name="adj1" fmla="val 50000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A79A9133-BBE5-4AD0-ACEC-75A5EB540C07}"/>
              </a:ext>
            </a:extLst>
          </p:cNvPr>
          <p:cNvCxnSpPr>
            <a:cxnSpLocks/>
            <a:stCxn id="26" idx="3"/>
            <a:endCxn id="9" idx="3"/>
          </p:cNvCxnSpPr>
          <p:nvPr/>
        </p:nvCxnSpPr>
        <p:spPr>
          <a:xfrm flipH="1" flipV="1">
            <a:off x="1985735" y="1710418"/>
            <a:ext cx="607425" cy="1537156"/>
          </a:xfrm>
          <a:prstGeom prst="curvedConnector3">
            <a:avLst>
              <a:gd name="adj1" fmla="val -26881"/>
            </a:avLst>
          </a:prstGeom>
          <a:ln>
            <a:prstDash val="dash"/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32782EB-3584-40D3-97A0-A7F6F2A28FEF}"/>
              </a:ext>
            </a:extLst>
          </p:cNvPr>
          <p:cNvSpPr txBox="1"/>
          <p:nvPr/>
        </p:nvSpPr>
        <p:spPr>
          <a:xfrm>
            <a:off x="4728061" y="1882338"/>
            <a:ext cx="634363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900" dirty="0"/>
              <a:t>100 Mb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8" name="3D Model 37" descr="Envelope">
                <a:extLst>
                  <a:ext uri="{FF2B5EF4-FFF2-40B4-BE49-F238E27FC236}">
                    <a16:creationId xmlns:a16="http://schemas.microsoft.com/office/drawing/2014/main" id="{E68B63CE-5B4D-4010-8086-9795CBEEF66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66716" y="1527916"/>
              <a:ext cx="349101" cy="24356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49101" cy="243564"/>
                    </a:xfrm>
                    <a:prstGeom prst="rect">
                      <a:avLst/>
                    </a:prstGeom>
                  </am3d:spPr>
                  <am3d:camera>
                    <am3d:pos x="0" y="0" z="577203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57329" d="1000000"/>
                    <am3d:preTrans dx="0" dy="-12687009" dz="-1482110"/>
                    <am3d:scale>
                      <am3d:sx n="1000000" d="1000000"/>
                      <am3d:sy n="1000000" d="1000000"/>
                      <am3d:sz n="1000000" d="1000000"/>
                    </am3d:scale>
                    <am3d:rot ax="-216041" ay="-71917" az="4522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4414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8" name="3D Model 37" descr="Envelope">
                <a:extLst>
                  <a:ext uri="{FF2B5EF4-FFF2-40B4-BE49-F238E27FC236}">
                    <a16:creationId xmlns:a16="http://schemas.microsoft.com/office/drawing/2014/main" id="{E68B63CE-5B4D-4010-8086-9795CBEEF6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6716" y="1527916"/>
                <a:ext cx="349101" cy="243564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90C643FB-F093-406D-B426-4BA9CECCB3E4}"/>
              </a:ext>
            </a:extLst>
          </p:cNvPr>
          <p:cNvSpPr/>
          <p:nvPr/>
        </p:nvSpPr>
        <p:spPr>
          <a:xfrm>
            <a:off x="6699793" y="342013"/>
            <a:ext cx="2143536" cy="584775"/>
          </a:xfrm>
          <a:prstGeom prst="rect">
            <a:avLst/>
          </a:prstGeom>
          <a:solidFill>
            <a:schemeClr val="lt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tx2"/>
                </a:solidFill>
              </a:rPr>
              <a:t>Work-Flow</a:t>
            </a:r>
            <a:endParaRPr lang="en-US" sz="3200" b="0" cap="none" spc="0" dirty="0">
              <a:ln w="0"/>
              <a:solidFill>
                <a:schemeClr val="tx2"/>
              </a:solidFill>
              <a:effectLst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D3946-7DBC-4914-81F5-12EC5103A20F}"/>
              </a:ext>
            </a:extLst>
          </p:cNvPr>
          <p:cNvSpPr txBox="1"/>
          <p:nvPr/>
        </p:nvSpPr>
        <p:spPr>
          <a:xfrm>
            <a:off x="6457288" y="1132267"/>
            <a:ext cx="262854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</a:rPr>
              <a:t>Master Computer requests file.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</a:rPr>
              <a:t>Server responds with meta-data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</a:rPr>
              <a:t>Master Computer assigns parts.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</a:rPr>
              <a:t>Each node requests connection.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</a:rPr>
              <a:t>Parts of the file are downloaded separately.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</a:rPr>
              <a:t>Sharing of packets while downloading.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2"/>
                </a:solidFill>
              </a:rPr>
              <a:t>Merging of data after downloading.</a:t>
            </a:r>
          </a:p>
        </p:txBody>
      </p:sp>
    </p:spTree>
    <p:extLst>
      <p:ext uri="{BB962C8B-B14F-4D97-AF65-F5344CB8AC3E}">
        <p14:creationId xmlns:p14="http://schemas.microsoft.com/office/powerpoint/2010/main" val="17719041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93827E-6 L 0.12118 -0.05649 C 0.14652 -0.06821 0.18455 -0.07377 0.22413 -0.07377 C 0.26944 -0.07377 0.30555 -0.06821 0.3309 -0.05649 L 0.45225 4.93827E-6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04" y="-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2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225 9.87654E-7 L 0.33177 0.10648 C 0.30642 0.13025 0.2684 0.14444 0.22934 0.14444 C 0.18455 0.14444 0.14843 0.13025 0.12309 0.10648 L 0.0033 9.87654E-7 " pathEditMode="relative" rAng="0" ptsTypes="AAAAA">
                                      <p:cBhvr>
                                        <p:cTn id="2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448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6" dur="8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0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2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4" dur="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292CB-1F66-48F8-AC55-8C39A3A2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325" y="131593"/>
            <a:ext cx="1588793" cy="530993"/>
          </a:xfrm>
          <a:noFill/>
          <a:ln>
            <a:noFill/>
          </a:ln>
        </p:spPr>
        <p:txBody>
          <a:bodyPr spcFirstLastPara="1" wrap="square" lIns="91425" tIns="91425" rIns="91425" bIns="91425" anchor="t" anchorCtr="0"/>
          <a:lstStyle/>
          <a:p>
            <a:pPr algn="ctr">
              <a:buFont typeface="Merriweather"/>
            </a:pPr>
            <a:r>
              <a:rPr lang="en-IN" sz="2800" u="sng" dirty="0">
                <a:latin typeface="Merriweather"/>
                <a:sym typeface="Merriweather"/>
              </a:rPr>
              <a:t>Torrent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4BD42-D062-477D-A5EC-81FD4B76F6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794" y="1021376"/>
            <a:ext cx="3127500" cy="3594065"/>
          </a:xfrm>
        </p:spPr>
        <p:txBody>
          <a:bodyPr/>
          <a:lstStyle/>
          <a:p>
            <a:pPr marL="146050" indent="0">
              <a:lnSpc>
                <a:spcPct val="90000"/>
              </a:lnSpc>
              <a:buNone/>
            </a:pPr>
            <a:r>
              <a:rPr lang="en-AU" altLang="en-US" sz="1400" dirty="0">
                <a:solidFill>
                  <a:schemeClr val="bg1">
                    <a:lumMod val="85000"/>
                  </a:schemeClr>
                </a:solidFill>
                <a:latin typeface="Merriweather" panose="020B0604020202020204" charset="0"/>
              </a:rPr>
              <a:t>Peer: Incomplete Download</a:t>
            </a:r>
          </a:p>
          <a:p>
            <a:pPr marL="146050" indent="0">
              <a:lnSpc>
                <a:spcPct val="90000"/>
              </a:lnSpc>
              <a:buNone/>
            </a:pPr>
            <a:endParaRPr lang="en-AU" altLang="en-US" sz="1400" dirty="0">
              <a:solidFill>
                <a:schemeClr val="bg1">
                  <a:lumMod val="85000"/>
                </a:schemeClr>
              </a:solidFill>
              <a:latin typeface="Merriweather" panose="020B0604020202020204" charset="0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AU" altLang="en-US" sz="1400" dirty="0">
              <a:solidFill>
                <a:schemeClr val="bg1">
                  <a:lumMod val="85000"/>
                </a:schemeClr>
              </a:solidFill>
              <a:latin typeface="Merriweather" panose="020B0604020202020204" charset="0"/>
            </a:endParaRPr>
          </a:p>
          <a:p>
            <a:pPr marL="146050" indent="0">
              <a:lnSpc>
                <a:spcPct val="90000"/>
              </a:lnSpc>
              <a:buNone/>
            </a:pPr>
            <a:r>
              <a:rPr lang="en-AU" altLang="en-US" sz="1400" dirty="0">
                <a:solidFill>
                  <a:schemeClr val="bg1">
                    <a:lumMod val="85000"/>
                  </a:schemeClr>
                </a:solidFill>
                <a:latin typeface="Merriweather" panose="020B0604020202020204" charset="0"/>
              </a:rPr>
              <a:t>Seed: Complete Download</a:t>
            </a:r>
          </a:p>
          <a:p>
            <a:pPr>
              <a:lnSpc>
                <a:spcPct val="90000"/>
              </a:lnSpc>
            </a:pPr>
            <a:endParaRPr lang="en-AU" altLang="en-US" sz="1400" dirty="0">
              <a:solidFill>
                <a:schemeClr val="bg1">
                  <a:lumMod val="85000"/>
                </a:schemeClr>
              </a:solidFill>
              <a:latin typeface="Merriweather" panose="020B0604020202020204" charset="0"/>
            </a:endParaRPr>
          </a:p>
          <a:p>
            <a:pPr marL="146050" indent="0">
              <a:lnSpc>
                <a:spcPct val="90000"/>
              </a:lnSpc>
              <a:buNone/>
            </a:pPr>
            <a:endParaRPr lang="en-AU" altLang="en-US" sz="1400" dirty="0">
              <a:solidFill>
                <a:schemeClr val="bg1">
                  <a:lumMod val="85000"/>
                </a:schemeClr>
              </a:solidFill>
              <a:latin typeface="Merriweather" panose="020B0604020202020204" charset="0"/>
            </a:endParaRPr>
          </a:p>
          <a:p>
            <a:pPr marL="146050" indent="0">
              <a:lnSpc>
                <a:spcPct val="90000"/>
              </a:lnSpc>
              <a:buNone/>
            </a:pPr>
            <a:r>
              <a:rPr lang="en-AU" altLang="en-US" sz="1400" dirty="0">
                <a:solidFill>
                  <a:schemeClr val="bg1">
                    <a:lumMod val="85000"/>
                  </a:schemeClr>
                </a:solidFill>
                <a:latin typeface="Merriweather" panose="020B0604020202020204" charset="0"/>
              </a:rPr>
              <a:t>Uses Tit-for-Tat  algorithm</a:t>
            </a:r>
          </a:p>
          <a:p>
            <a:pPr>
              <a:lnSpc>
                <a:spcPct val="90000"/>
              </a:lnSpc>
            </a:pPr>
            <a:endParaRPr lang="en-AU" altLang="en-US" sz="1400" dirty="0">
              <a:solidFill>
                <a:schemeClr val="bg1">
                  <a:lumMod val="85000"/>
                </a:schemeClr>
              </a:solidFill>
              <a:latin typeface="Merriweather" panose="020B0604020202020204" charset="0"/>
            </a:endParaRPr>
          </a:p>
          <a:p>
            <a:pPr marL="146050" indent="0">
              <a:lnSpc>
                <a:spcPct val="90000"/>
              </a:lnSpc>
              <a:buNone/>
            </a:pPr>
            <a:r>
              <a:rPr lang="en-AU" altLang="en-US" sz="1400" dirty="0">
                <a:solidFill>
                  <a:schemeClr val="bg1">
                    <a:lumMod val="85000"/>
                  </a:schemeClr>
                </a:solidFill>
                <a:latin typeface="Merriweather" panose="020B0604020202020204" charset="0"/>
              </a:rPr>
              <a:t>Transfer Between</a:t>
            </a:r>
          </a:p>
          <a:p>
            <a:pPr marL="742950" lvl="1" indent="-285750">
              <a:lnSpc>
                <a:spcPct val="9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AU" altLang="en-US" sz="1200" dirty="0">
                <a:solidFill>
                  <a:schemeClr val="bg1">
                    <a:lumMod val="85000"/>
                  </a:schemeClr>
                </a:solidFill>
                <a:latin typeface="Merriweather" panose="020B0604020202020204" charset="0"/>
              </a:rPr>
              <a:t>Peer to Peer</a:t>
            </a:r>
          </a:p>
          <a:p>
            <a:pPr marL="742950" lvl="1" indent="-285750">
              <a:lnSpc>
                <a:spcPct val="9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r>
              <a:rPr lang="en-AU" altLang="en-US" sz="1200" dirty="0">
                <a:solidFill>
                  <a:schemeClr val="bg1">
                    <a:lumMod val="85000"/>
                  </a:schemeClr>
                </a:solidFill>
                <a:latin typeface="Merriweather" panose="020B0604020202020204" charset="0"/>
              </a:rPr>
              <a:t>Peer to Seed</a:t>
            </a:r>
          </a:p>
          <a:p>
            <a:pPr marL="285750" indent="-285750">
              <a:lnSpc>
                <a:spcPct val="90000"/>
              </a:lnSpc>
              <a:buClr>
                <a:schemeClr val="bg1">
                  <a:lumMod val="95000"/>
                </a:schemeClr>
              </a:buClr>
              <a:buFont typeface="Arial" panose="020B0604020202020204" pitchFamily="34" charset="0"/>
              <a:buChar char="•"/>
            </a:pPr>
            <a:endParaRPr lang="en-AU" altLang="en-US" sz="1400" dirty="0">
              <a:solidFill>
                <a:schemeClr val="bg1">
                  <a:lumMod val="85000"/>
                </a:schemeClr>
              </a:solidFill>
              <a:latin typeface="Merriweather" panose="020B0604020202020204" charset="0"/>
            </a:endParaRPr>
          </a:p>
          <a:p>
            <a:pPr marL="146050" indent="0">
              <a:lnSpc>
                <a:spcPct val="90000"/>
              </a:lnSpc>
              <a:buClr>
                <a:schemeClr val="bg1">
                  <a:lumMod val="95000"/>
                </a:schemeClr>
              </a:buClr>
              <a:buNone/>
            </a:pPr>
            <a:r>
              <a:rPr lang="en-AU" altLang="en-US" sz="1400" dirty="0">
                <a:solidFill>
                  <a:schemeClr val="bg1">
                    <a:lumMod val="85000"/>
                  </a:schemeClr>
                </a:solidFill>
                <a:latin typeface="Merriweather" panose="020B0604020202020204" charset="0"/>
              </a:rPr>
              <a:t>Trackers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BFC67B-3EAB-4B00-88A1-8111FD3E75EC}"/>
              </a:ext>
            </a:extLst>
          </p:cNvPr>
          <p:cNvSpPr/>
          <p:nvPr/>
        </p:nvSpPr>
        <p:spPr>
          <a:xfrm>
            <a:off x="263245" y="1058974"/>
            <a:ext cx="327546" cy="327546"/>
          </a:xfrm>
          <a:prstGeom prst="ellipse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9B9E1E6-B97D-4CC8-A674-9A591FB341AD}"/>
              </a:ext>
            </a:extLst>
          </p:cNvPr>
          <p:cNvSpPr/>
          <p:nvPr/>
        </p:nvSpPr>
        <p:spPr>
          <a:xfrm>
            <a:off x="263245" y="1588696"/>
            <a:ext cx="327546" cy="327546"/>
          </a:xfrm>
          <a:prstGeom prst="ellipse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D37A0D-4A9C-4B74-9DCC-2C6D8D0AF0CA}"/>
              </a:ext>
            </a:extLst>
          </p:cNvPr>
          <p:cNvSpPr/>
          <p:nvPr/>
        </p:nvSpPr>
        <p:spPr>
          <a:xfrm>
            <a:off x="258702" y="2156400"/>
            <a:ext cx="327546" cy="327546"/>
          </a:xfrm>
          <a:prstGeom prst="ellipse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4DC36F1-9C8C-4219-B947-E4218CF836EB}"/>
              </a:ext>
            </a:extLst>
          </p:cNvPr>
          <p:cNvSpPr/>
          <p:nvPr/>
        </p:nvSpPr>
        <p:spPr>
          <a:xfrm>
            <a:off x="263245" y="2799954"/>
            <a:ext cx="327546" cy="327546"/>
          </a:xfrm>
          <a:prstGeom prst="ellipse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690CC6-367F-404C-A8AF-4D21F0E58E39}"/>
              </a:ext>
            </a:extLst>
          </p:cNvPr>
          <p:cNvSpPr/>
          <p:nvPr/>
        </p:nvSpPr>
        <p:spPr>
          <a:xfrm>
            <a:off x="263245" y="3851130"/>
            <a:ext cx="327546" cy="327546"/>
          </a:xfrm>
          <a:prstGeom prst="ellipse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A5DFE4-9419-4041-A9D6-27DD67981A31}"/>
              </a:ext>
            </a:extLst>
          </p:cNvPr>
          <p:cNvCxnSpPr>
            <a:stCxn id="9" idx="4"/>
            <a:endCxn id="10" idx="0"/>
          </p:cNvCxnSpPr>
          <p:nvPr/>
        </p:nvCxnSpPr>
        <p:spPr>
          <a:xfrm>
            <a:off x="427018" y="1386520"/>
            <a:ext cx="0" cy="202176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9D3F63-CE89-4B39-929F-A27A976E2DBA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 flipH="1">
            <a:off x="422475" y="1916242"/>
            <a:ext cx="4543" cy="240158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FFB2850-0BF0-43DD-BA70-93B2BBC220B6}"/>
              </a:ext>
            </a:extLst>
          </p:cNvPr>
          <p:cNvCxnSpPr>
            <a:stCxn id="11" idx="4"/>
            <a:endCxn id="12" idx="0"/>
          </p:cNvCxnSpPr>
          <p:nvPr/>
        </p:nvCxnSpPr>
        <p:spPr>
          <a:xfrm>
            <a:off x="422475" y="2483946"/>
            <a:ext cx="4543" cy="316008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9F7C524-B99F-4903-BB2B-9BB94298D7DA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427018" y="3127500"/>
            <a:ext cx="0" cy="72363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ECEA267-1B1E-4217-AFCA-C657DEB474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1"/>
          <a:stretch/>
        </p:blipFill>
        <p:spPr>
          <a:xfrm>
            <a:off x="3997211" y="1201647"/>
            <a:ext cx="5001316" cy="260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3515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95C90-6F5E-4F4E-9F31-A86F78C88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53" y="211293"/>
            <a:ext cx="9144001" cy="623700"/>
          </a:xfrm>
        </p:spPr>
        <p:txBody>
          <a:bodyPr/>
          <a:lstStyle/>
          <a:p>
            <a:pPr algn="ctr"/>
            <a:r>
              <a:rPr lang="en-IN" sz="3200" b="1" u="sng" dirty="0">
                <a:latin typeface="Merriweather" panose="020B0604020202020204" charset="0"/>
              </a:rPr>
              <a:t>How Torrent works</a:t>
            </a:r>
          </a:p>
        </p:txBody>
      </p:sp>
      <p:pic>
        <p:nvPicPr>
          <p:cNvPr id="6" name="Picture 5" descr="BitTorrent-4">
            <a:extLst>
              <a:ext uri="{FF2B5EF4-FFF2-40B4-BE49-F238E27FC236}">
                <a16:creationId xmlns:a16="http://schemas.microsoft.com/office/drawing/2014/main" id="{4923C0AE-F972-471E-A6C3-EE66C3FBA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495" y="1826163"/>
            <a:ext cx="3850262" cy="331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37F0AD-FC3D-4EEB-8461-7AB43F558BCC}"/>
              </a:ext>
            </a:extLst>
          </p:cNvPr>
          <p:cNvSpPr/>
          <p:nvPr/>
        </p:nvSpPr>
        <p:spPr>
          <a:xfrm>
            <a:off x="4351533" y="1967283"/>
            <a:ext cx="1785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en-US" sz="12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Contacts other peers in the swarm, and begins downloading</a:t>
            </a:r>
            <a:endParaRPr lang="en-IN" sz="12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A43161-8017-4552-9706-A96055C38801}"/>
              </a:ext>
            </a:extLst>
          </p:cNvPr>
          <p:cNvSpPr/>
          <p:nvPr/>
        </p:nvSpPr>
        <p:spPr>
          <a:xfrm>
            <a:off x="4355185" y="4366861"/>
            <a:ext cx="12766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altLang="en-US" sz="12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Peer maintains</a:t>
            </a:r>
          </a:p>
          <a:p>
            <a:r>
              <a:rPr lang="en-AU" altLang="en-US" sz="12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contact with </a:t>
            </a:r>
          </a:p>
          <a:p>
            <a:r>
              <a:rPr lang="en-AU" altLang="en-US" sz="1200" dirty="0">
                <a:solidFill>
                  <a:schemeClr val="bg2">
                    <a:lumMod val="75000"/>
                  </a:schemeClr>
                </a:solidFill>
                <a:latin typeface="+mn-lt"/>
              </a:rPr>
              <a:t>the tracker</a:t>
            </a:r>
            <a:endParaRPr lang="en-IN" sz="1200" dirty="0">
              <a:solidFill>
                <a:schemeClr val="bg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4" name="Picture 3" descr="A picture containing different, photo, various, table&#10;&#10;Description automatically generated">
            <a:extLst>
              <a:ext uri="{FF2B5EF4-FFF2-40B4-BE49-F238E27FC236}">
                <a16:creationId xmlns:a16="http://schemas.microsoft.com/office/drawing/2014/main" id="{74DAFA9F-1F37-4D05-84C9-54CF6B5930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0" t="2396" r="8535" b="2860"/>
          <a:stretch/>
        </p:blipFill>
        <p:spPr>
          <a:xfrm>
            <a:off x="354128" y="1826163"/>
            <a:ext cx="3356146" cy="276353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5F1DDA0-F9F4-4BB0-972E-87ECF33E21C0}"/>
              </a:ext>
            </a:extLst>
          </p:cNvPr>
          <p:cNvCxnSpPr/>
          <p:nvPr/>
        </p:nvCxnSpPr>
        <p:spPr>
          <a:xfrm>
            <a:off x="4270664" y="1257300"/>
            <a:ext cx="0" cy="388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51FD8-B884-45E1-8569-FB26F9BF5369}"/>
              </a:ext>
            </a:extLst>
          </p:cNvPr>
          <p:cNvSpPr/>
          <p:nvPr/>
        </p:nvSpPr>
        <p:spPr>
          <a:xfrm>
            <a:off x="5108675" y="1336212"/>
            <a:ext cx="3677610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050" indent="0">
              <a:lnSpc>
                <a:spcPct val="90000"/>
              </a:lnSpc>
              <a:buNone/>
            </a:pPr>
            <a:r>
              <a:rPr lang="en-AU" altLang="en-US" b="1" u="sng" dirty="0">
                <a:solidFill>
                  <a:srgbClr val="31394D"/>
                </a:solidFill>
                <a:latin typeface="Merriweather" panose="020B0604020202020204" charset="0"/>
              </a:rPr>
              <a:t>Decentralized peer-to-peer protocol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1BC3B7-0D49-44D1-B304-7124E0E03555}"/>
              </a:ext>
            </a:extLst>
          </p:cNvPr>
          <p:cNvSpPr/>
          <p:nvPr/>
        </p:nvSpPr>
        <p:spPr>
          <a:xfrm>
            <a:off x="647336" y="1414046"/>
            <a:ext cx="2691763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6050" indent="0">
              <a:lnSpc>
                <a:spcPct val="90000"/>
              </a:lnSpc>
              <a:buNone/>
            </a:pPr>
            <a:r>
              <a:rPr lang="en-AU" altLang="en-US" b="1" u="sng" dirty="0">
                <a:solidFill>
                  <a:srgbClr val="31394D"/>
                </a:solidFill>
                <a:latin typeface="Merriweather" panose="020B0604020202020204" charset="0"/>
              </a:rPr>
              <a:t>Centralized Server System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D670E-F9C8-402C-B9C9-F87543F1ACBB}"/>
              </a:ext>
            </a:extLst>
          </p:cNvPr>
          <p:cNvSpPr txBox="1"/>
          <p:nvPr/>
        </p:nvSpPr>
        <p:spPr>
          <a:xfrm>
            <a:off x="7342229" y="4736193"/>
            <a:ext cx="1979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Example: Bit Torrent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D7870-0173-4778-A7EC-ED77091774A0}"/>
              </a:ext>
            </a:extLst>
          </p:cNvPr>
          <p:cNvSpPr txBox="1"/>
          <p:nvPr/>
        </p:nvSpPr>
        <p:spPr>
          <a:xfrm>
            <a:off x="2945954" y="4736193"/>
            <a:ext cx="1366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/>
              <a:t>Example: NIC</a:t>
            </a:r>
          </a:p>
        </p:txBody>
      </p:sp>
    </p:spTree>
    <p:extLst>
      <p:ext uri="{BB962C8B-B14F-4D97-AF65-F5344CB8AC3E}">
        <p14:creationId xmlns:p14="http://schemas.microsoft.com/office/powerpoint/2010/main" val="107597941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59;p21">
            <a:extLst>
              <a:ext uri="{FF2B5EF4-FFF2-40B4-BE49-F238E27FC236}">
                <a16:creationId xmlns:a16="http://schemas.microsoft.com/office/drawing/2014/main" id="{C1B85381-3342-4463-A275-DB28DD7919F6}"/>
              </a:ext>
            </a:extLst>
          </p:cNvPr>
          <p:cNvGrpSpPr/>
          <p:nvPr/>
        </p:nvGrpSpPr>
        <p:grpSpPr>
          <a:xfrm>
            <a:off x="187559" y="486814"/>
            <a:ext cx="608700" cy="931060"/>
            <a:chOff x="37490" y="1016177"/>
            <a:chExt cx="608700" cy="931060"/>
          </a:xfrm>
        </p:grpSpPr>
        <p:cxnSp>
          <p:nvCxnSpPr>
            <p:cNvPr id="4" name="Google Shape;160;p21">
              <a:extLst>
                <a:ext uri="{FF2B5EF4-FFF2-40B4-BE49-F238E27FC236}">
                  <a16:creationId xmlns:a16="http://schemas.microsoft.com/office/drawing/2014/main" id="{9AD1DCC1-C94B-46B9-A24C-FEC280A48DA0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341840" y="1624877"/>
              <a:ext cx="0" cy="32236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5" name="Google Shape;161;p21">
              <a:extLst>
                <a:ext uri="{FF2B5EF4-FFF2-40B4-BE49-F238E27FC236}">
                  <a16:creationId xmlns:a16="http://schemas.microsoft.com/office/drawing/2014/main" id="{96AE67ED-DFC2-46C9-8DD7-CEFCEE0B65E3}"/>
                </a:ext>
              </a:extLst>
            </p:cNvPr>
            <p:cNvSpPr/>
            <p:nvPr/>
          </p:nvSpPr>
          <p:spPr>
            <a:xfrm>
              <a:off x="37490" y="101617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61;p21">
            <a:extLst>
              <a:ext uri="{FF2B5EF4-FFF2-40B4-BE49-F238E27FC236}">
                <a16:creationId xmlns:a16="http://schemas.microsoft.com/office/drawing/2014/main" id="{41E5E320-0D47-413E-AEF7-BE1D911D54A7}"/>
              </a:ext>
            </a:extLst>
          </p:cNvPr>
          <p:cNvSpPr/>
          <p:nvPr/>
        </p:nvSpPr>
        <p:spPr>
          <a:xfrm>
            <a:off x="187559" y="1417874"/>
            <a:ext cx="608700" cy="60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1;p21">
            <a:extLst>
              <a:ext uri="{FF2B5EF4-FFF2-40B4-BE49-F238E27FC236}">
                <a16:creationId xmlns:a16="http://schemas.microsoft.com/office/drawing/2014/main" id="{8096FEE0-7B58-4791-A448-907E01A04501}"/>
              </a:ext>
            </a:extLst>
          </p:cNvPr>
          <p:cNvSpPr/>
          <p:nvPr/>
        </p:nvSpPr>
        <p:spPr>
          <a:xfrm>
            <a:off x="187559" y="2300582"/>
            <a:ext cx="608700" cy="60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1;p21">
            <a:extLst>
              <a:ext uri="{FF2B5EF4-FFF2-40B4-BE49-F238E27FC236}">
                <a16:creationId xmlns:a16="http://schemas.microsoft.com/office/drawing/2014/main" id="{D7BE340A-29C5-4AF5-A15C-CB74998CA66E}"/>
              </a:ext>
            </a:extLst>
          </p:cNvPr>
          <p:cNvSpPr/>
          <p:nvPr/>
        </p:nvSpPr>
        <p:spPr>
          <a:xfrm>
            <a:off x="187559" y="3183290"/>
            <a:ext cx="608700" cy="60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9" name="Google Shape;160;p21">
            <a:extLst>
              <a:ext uri="{FF2B5EF4-FFF2-40B4-BE49-F238E27FC236}">
                <a16:creationId xmlns:a16="http://schemas.microsoft.com/office/drawing/2014/main" id="{81D0B19F-8573-44D3-9838-5CE2FB7B6EF6}"/>
              </a:ext>
            </a:extLst>
          </p:cNvPr>
          <p:cNvCxnSpPr>
            <a:cxnSpLocks/>
            <a:stCxn id="6" idx="4"/>
            <a:endCxn id="7" idx="0"/>
          </p:cNvCxnSpPr>
          <p:nvPr/>
        </p:nvCxnSpPr>
        <p:spPr>
          <a:xfrm>
            <a:off x="491909" y="2026574"/>
            <a:ext cx="0" cy="27400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" name="Google Shape;160;p21">
            <a:extLst>
              <a:ext uri="{FF2B5EF4-FFF2-40B4-BE49-F238E27FC236}">
                <a16:creationId xmlns:a16="http://schemas.microsoft.com/office/drawing/2014/main" id="{A32A2A72-E9FF-4F77-BC0D-F477DCB4D79F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>
            <a:off x="491909" y="2909282"/>
            <a:ext cx="0" cy="27400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24D28E-7179-434B-9B99-43EDDD2E841B}"/>
              </a:ext>
            </a:extLst>
          </p:cNvPr>
          <p:cNvSpPr txBox="1"/>
          <p:nvPr/>
        </p:nvSpPr>
        <p:spPr>
          <a:xfrm>
            <a:off x="883920" y="529554"/>
            <a:ext cx="239946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Merriweather" panose="020B0604020202020204" charset="0"/>
              </a:rPr>
              <a:t>Divides the download process in many threads.</a:t>
            </a:r>
            <a:endParaRPr lang="en-IN" dirty="0">
              <a:solidFill>
                <a:schemeClr val="tx2"/>
              </a:solidFill>
              <a:latin typeface="Merriweather" panose="020B060402020202020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65DF65-B7E8-4FE4-B273-0E56B123DBFD}"/>
              </a:ext>
            </a:extLst>
          </p:cNvPr>
          <p:cNvSpPr txBox="1"/>
          <p:nvPr/>
        </p:nvSpPr>
        <p:spPr>
          <a:xfrm>
            <a:off x="883920" y="1520570"/>
            <a:ext cx="239946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Merriweather" panose="020B0604020202020204" charset="0"/>
              </a:rPr>
              <a:t>Each thread downloads some part</a:t>
            </a:r>
            <a:endParaRPr lang="en-IN" dirty="0">
              <a:solidFill>
                <a:schemeClr val="tx2"/>
              </a:solidFill>
              <a:latin typeface="Merriweather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1CC1CB-0BBD-4FC4-BB7D-2F75538318E3}"/>
              </a:ext>
            </a:extLst>
          </p:cNvPr>
          <p:cNvSpPr txBox="1"/>
          <p:nvPr/>
        </p:nvSpPr>
        <p:spPr>
          <a:xfrm>
            <a:off x="883920" y="2476798"/>
            <a:ext cx="239946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  <a:latin typeface="Merriweather" panose="020B0604020202020204" charset="0"/>
              </a:rPr>
              <a:t>Parts are merged.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54FCC8-7C96-49B6-88A5-706A182E8DB4}"/>
              </a:ext>
            </a:extLst>
          </p:cNvPr>
          <p:cNvSpPr/>
          <p:nvPr/>
        </p:nvSpPr>
        <p:spPr>
          <a:xfrm>
            <a:off x="874440" y="3268770"/>
            <a:ext cx="19879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IN" dirty="0">
                <a:solidFill>
                  <a:schemeClr val="tx2"/>
                </a:solidFill>
                <a:latin typeface="Merriweather" panose="020B0604020202020204" charset="0"/>
              </a:rPr>
              <a:t>Efficient for one computer.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4D25FAD-B408-4DE9-BDE6-C0ED2C5BCB8E}"/>
              </a:ext>
            </a:extLst>
          </p:cNvPr>
          <p:cNvSpPr txBox="1">
            <a:spLocks/>
          </p:cNvSpPr>
          <p:nvPr/>
        </p:nvSpPr>
        <p:spPr>
          <a:xfrm>
            <a:off x="3573644" y="101342"/>
            <a:ext cx="5280088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>
              <a:buClrTx/>
            </a:pPr>
            <a:r>
              <a:rPr lang="en-US" sz="2400" b="1" u="sng" dirty="0">
                <a:solidFill>
                  <a:schemeClr val="tx2">
                    <a:lumMod val="20000"/>
                    <a:lumOff val="80000"/>
                  </a:schemeClr>
                </a:solidFill>
                <a:latin typeface="Merriweather" panose="020B0604020202020204" charset="0"/>
                <a:ea typeface="Kozuka Gothic Pro B" panose="020B0800000000000000" pitchFamily="34" charset="-128"/>
                <a:cs typeface="Segoe UI" panose="020B0502040204020203" pitchFamily="34" charset="0"/>
              </a:rPr>
              <a:t>How IDM works</a:t>
            </a:r>
          </a:p>
        </p:txBody>
      </p:sp>
      <p:pic>
        <p:nvPicPr>
          <p:cNvPr id="17" name="Picture 1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CF37ED-91D0-4A84-88AB-73161FF61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386" y="1158355"/>
            <a:ext cx="4590181" cy="35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13778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3835</TotalTime>
  <Words>694</Words>
  <Application>Microsoft Office PowerPoint</Application>
  <PresentationFormat>On-screen Show (16:9)</PresentationFormat>
  <Paragraphs>330</Paragraphs>
  <Slides>20</Slides>
  <Notes>7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Wingdings</vt:lpstr>
      <vt:lpstr>Kozuka Gothic Pro B</vt:lpstr>
      <vt:lpstr>Merriweather</vt:lpstr>
      <vt:lpstr>Tw Cen MT</vt:lpstr>
      <vt:lpstr>Segoe UI</vt:lpstr>
      <vt:lpstr>Roboto</vt:lpstr>
      <vt:lpstr>Arial</vt:lpstr>
      <vt:lpstr>Arial</vt:lpstr>
      <vt:lpstr>Paradigm</vt:lpstr>
      <vt:lpstr>SPLIT-LOAD </vt:lpstr>
      <vt:lpstr>Team  M*A(3)</vt:lpstr>
      <vt:lpstr>Problem Domain</vt:lpstr>
      <vt:lpstr>PowerPoint Presentation</vt:lpstr>
      <vt:lpstr>PowerPoint Presentation</vt:lpstr>
      <vt:lpstr>PowerPoint Presentation</vt:lpstr>
      <vt:lpstr>Torrent</vt:lpstr>
      <vt:lpstr>How Torrent works</vt:lpstr>
      <vt:lpstr>PowerPoint Presentation</vt:lpstr>
      <vt:lpstr>PROTOTYPE BUILDING</vt:lpstr>
      <vt:lpstr>Connection Setup</vt:lpstr>
      <vt:lpstr>Downloading</vt:lpstr>
      <vt:lpstr>Sharing</vt:lpstr>
      <vt:lpstr>Merging</vt:lpstr>
      <vt:lpstr>Wireshark Snippets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SPLIT-LOAD SYSTEM</dc:title>
  <dc:creator>CSE</dc:creator>
  <cp:lastModifiedBy>Alka Prasad</cp:lastModifiedBy>
  <cp:revision>154</cp:revision>
  <dcterms:modified xsi:type="dcterms:W3CDTF">2020-06-15T16:26:06Z</dcterms:modified>
</cp:coreProperties>
</file>